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9"/>
  </p:notesMasterIdLst>
  <p:sldIdLst>
    <p:sldId id="257" r:id="rId2"/>
    <p:sldId id="258" r:id="rId3"/>
    <p:sldId id="263" r:id="rId4"/>
    <p:sldId id="260" r:id="rId5"/>
    <p:sldId id="268" r:id="rId6"/>
    <p:sldId id="261" r:id="rId7"/>
    <p:sldId id="264" r:id="rId8"/>
    <p:sldId id="267" r:id="rId9"/>
    <p:sldId id="269" r:id="rId10"/>
    <p:sldId id="270" r:id="rId11"/>
    <p:sldId id="271" r:id="rId12"/>
    <p:sldId id="272" r:id="rId13"/>
    <p:sldId id="273" r:id="rId14"/>
    <p:sldId id="276" r:id="rId15"/>
    <p:sldId id="277" r:id="rId16"/>
    <p:sldId id="274" r:id="rId17"/>
    <p:sldId id="275"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16" autoAdjust="0"/>
    <p:restoredTop sz="94660"/>
  </p:normalViewPr>
  <p:slideViewPr>
    <p:cSldViewPr snapToGrid="0">
      <p:cViewPr varScale="1">
        <p:scale>
          <a:sx n="73" d="100"/>
          <a:sy n="73" d="100"/>
        </p:scale>
        <p:origin x="7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8C3DFF-2BB2-4053-A526-2490B792D5B3}" type="datetimeFigureOut">
              <a:rPr lang="en-US" smtClean="0"/>
              <a:t>6/20/2026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D64B00-7718-497F-B6D6-488DEA9AF927}" type="slidenum">
              <a:rPr lang="en-US" smtClean="0"/>
              <a:t>‹#›</a:t>
            </a:fld>
            <a:endParaRPr lang="en-US" dirty="0"/>
          </a:p>
        </p:txBody>
      </p:sp>
    </p:spTree>
    <p:extLst>
      <p:ext uri="{BB962C8B-B14F-4D97-AF65-F5344CB8AC3E}">
        <p14:creationId xmlns:p14="http://schemas.microsoft.com/office/powerpoint/2010/main" val="228986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17C99-9DA4-2190-F281-D7424031A0E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7923A0B-8E8B-5218-37E7-6B2AB2D06C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74A9B06-C4A0-A9D0-C982-B3155203782D}"/>
              </a:ext>
            </a:extLst>
          </p:cNvPr>
          <p:cNvSpPr>
            <a:spLocks noGrp="1"/>
          </p:cNvSpPr>
          <p:nvPr>
            <p:ph type="dt" sz="half" idx="10"/>
          </p:nvPr>
        </p:nvSpPr>
        <p:spPr/>
        <p:txBody>
          <a:bodyPr/>
          <a:lstStyle/>
          <a:p>
            <a:r>
              <a:rPr lang="en-US"/>
              <a:t>6/17/2026</a:t>
            </a:r>
            <a:endParaRPr lang="en-US" dirty="0"/>
          </a:p>
        </p:txBody>
      </p:sp>
      <p:sp>
        <p:nvSpPr>
          <p:cNvPr id="5" name="Footer Placeholder 4">
            <a:extLst>
              <a:ext uri="{FF2B5EF4-FFF2-40B4-BE49-F238E27FC236}">
                <a16:creationId xmlns:a16="http://schemas.microsoft.com/office/drawing/2014/main" id="{088E9825-C160-347B-8C93-84E97A71228E}"/>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3C706EAC-4EC0-F750-6BC1-42D104347B1A}"/>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2569870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AAF06-04D3-D321-5354-7DE99779A0C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DA5001-C7E2-591B-FA88-E7352AD9CED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2949CD-D8A7-CCDB-B00A-D018145DF176}"/>
              </a:ext>
            </a:extLst>
          </p:cNvPr>
          <p:cNvSpPr>
            <a:spLocks noGrp="1"/>
          </p:cNvSpPr>
          <p:nvPr>
            <p:ph type="dt" sz="half" idx="10"/>
          </p:nvPr>
        </p:nvSpPr>
        <p:spPr/>
        <p:txBody>
          <a:bodyPr/>
          <a:lstStyle/>
          <a:p>
            <a:r>
              <a:rPr lang="en-US"/>
              <a:t>6/17/2026</a:t>
            </a:r>
            <a:endParaRPr lang="en-US" dirty="0"/>
          </a:p>
        </p:txBody>
      </p:sp>
      <p:sp>
        <p:nvSpPr>
          <p:cNvPr id="5" name="Footer Placeholder 4">
            <a:extLst>
              <a:ext uri="{FF2B5EF4-FFF2-40B4-BE49-F238E27FC236}">
                <a16:creationId xmlns:a16="http://schemas.microsoft.com/office/drawing/2014/main" id="{6ECA90EB-80FC-12DB-5D9D-79FEE4DC366F}"/>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B2EEAAAF-CDD6-A3AF-94C2-05464EA2C577}"/>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2346016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4861DA-534B-C3BB-478B-4DEFE7AB034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51B8A6-A62A-D8CF-03F1-CAFF8B10D49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0D4714-3680-89BB-8585-2A6D7172F221}"/>
              </a:ext>
            </a:extLst>
          </p:cNvPr>
          <p:cNvSpPr>
            <a:spLocks noGrp="1"/>
          </p:cNvSpPr>
          <p:nvPr>
            <p:ph type="dt" sz="half" idx="10"/>
          </p:nvPr>
        </p:nvSpPr>
        <p:spPr/>
        <p:txBody>
          <a:bodyPr/>
          <a:lstStyle/>
          <a:p>
            <a:r>
              <a:rPr lang="en-US"/>
              <a:t>6/17/2026</a:t>
            </a:r>
            <a:endParaRPr lang="en-US" dirty="0"/>
          </a:p>
        </p:txBody>
      </p:sp>
      <p:sp>
        <p:nvSpPr>
          <p:cNvPr id="5" name="Footer Placeholder 4">
            <a:extLst>
              <a:ext uri="{FF2B5EF4-FFF2-40B4-BE49-F238E27FC236}">
                <a16:creationId xmlns:a16="http://schemas.microsoft.com/office/drawing/2014/main" id="{EA8B3F73-79D1-F9EE-F2BD-B0686E66521C}"/>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720FCCC9-B4D3-012B-261B-902FCF24631D}"/>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3499463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8CC4-6400-853E-2712-BE131DECCD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97947E-5317-4D15-62A2-FB8B6B8272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97AF0C-166C-13D3-7A02-39766EF1EF51}"/>
              </a:ext>
            </a:extLst>
          </p:cNvPr>
          <p:cNvSpPr>
            <a:spLocks noGrp="1"/>
          </p:cNvSpPr>
          <p:nvPr>
            <p:ph type="dt" sz="half" idx="10"/>
          </p:nvPr>
        </p:nvSpPr>
        <p:spPr/>
        <p:txBody>
          <a:bodyPr/>
          <a:lstStyle/>
          <a:p>
            <a:r>
              <a:rPr lang="en-US"/>
              <a:t>6/17/2026</a:t>
            </a:r>
            <a:endParaRPr lang="en-US" dirty="0"/>
          </a:p>
        </p:txBody>
      </p:sp>
      <p:sp>
        <p:nvSpPr>
          <p:cNvPr id="5" name="Footer Placeholder 4">
            <a:extLst>
              <a:ext uri="{FF2B5EF4-FFF2-40B4-BE49-F238E27FC236}">
                <a16:creationId xmlns:a16="http://schemas.microsoft.com/office/drawing/2014/main" id="{43D67959-CCB0-4417-1233-ABC7A4F30684}"/>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5533939D-CB65-9FC5-1D31-A5FFE197CDDA}"/>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2908561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04624-0A9A-DE58-6679-0A550E6F17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8F4258-D289-0FD6-64C4-6BAC2C4616E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69B524-8FD7-2BC9-160C-86877BDDB72E}"/>
              </a:ext>
            </a:extLst>
          </p:cNvPr>
          <p:cNvSpPr>
            <a:spLocks noGrp="1"/>
          </p:cNvSpPr>
          <p:nvPr>
            <p:ph type="dt" sz="half" idx="10"/>
          </p:nvPr>
        </p:nvSpPr>
        <p:spPr/>
        <p:txBody>
          <a:bodyPr/>
          <a:lstStyle/>
          <a:p>
            <a:r>
              <a:rPr lang="en-US"/>
              <a:t>6/17/2026</a:t>
            </a:r>
            <a:endParaRPr lang="en-US" dirty="0"/>
          </a:p>
        </p:txBody>
      </p:sp>
      <p:sp>
        <p:nvSpPr>
          <p:cNvPr id="5" name="Footer Placeholder 4">
            <a:extLst>
              <a:ext uri="{FF2B5EF4-FFF2-40B4-BE49-F238E27FC236}">
                <a16:creationId xmlns:a16="http://schemas.microsoft.com/office/drawing/2014/main" id="{53C1675C-93C7-5120-0824-03D2B709A9FC}"/>
              </a:ext>
            </a:extLst>
          </p:cNvPr>
          <p:cNvSpPr>
            <a:spLocks noGrp="1"/>
          </p:cNvSpPr>
          <p:nvPr>
            <p:ph type="ftr" sz="quarter" idx="11"/>
          </p:nvPr>
        </p:nvSpPr>
        <p:spPr/>
        <p:txBody>
          <a:body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1AC3B65A-760A-EB46-BA32-1FACD6D6B786}"/>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1921136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24CC3-F216-7508-54A3-C5ACCB51E6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EF8413-6872-FA40-04CC-DBC1669642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15DF574-1EE7-D06E-4F94-BCCBA3BA520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A577B23-4394-84C7-741B-46723ADF134D}"/>
              </a:ext>
            </a:extLst>
          </p:cNvPr>
          <p:cNvSpPr>
            <a:spLocks noGrp="1"/>
          </p:cNvSpPr>
          <p:nvPr>
            <p:ph type="dt" sz="half" idx="10"/>
          </p:nvPr>
        </p:nvSpPr>
        <p:spPr/>
        <p:txBody>
          <a:bodyPr/>
          <a:lstStyle/>
          <a:p>
            <a:r>
              <a:rPr lang="en-US"/>
              <a:t>6/17/2026</a:t>
            </a:r>
            <a:endParaRPr lang="en-US" dirty="0"/>
          </a:p>
        </p:txBody>
      </p:sp>
      <p:sp>
        <p:nvSpPr>
          <p:cNvPr id="6" name="Footer Placeholder 5">
            <a:extLst>
              <a:ext uri="{FF2B5EF4-FFF2-40B4-BE49-F238E27FC236}">
                <a16:creationId xmlns:a16="http://schemas.microsoft.com/office/drawing/2014/main" id="{30C3CECF-594F-E0FF-D3BA-2F6D44E08D47}"/>
              </a:ext>
            </a:extLst>
          </p:cNvPr>
          <p:cNvSpPr>
            <a:spLocks noGrp="1"/>
          </p:cNvSpPr>
          <p:nvPr>
            <p:ph type="ftr" sz="quarter" idx="11"/>
          </p:nvPr>
        </p:nvSpPr>
        <p:spPr/>
        <p:txBody>
          <a:bodyPr/>
          <a:lstStyle/>
          <a:p>
            <a:r>
              <a:rPr lang="en-US" dirty="0"/>
              <a:t>© 2026 by Norbert Doerry                                                                                  This work is licensed via: CC BY 4.0</a:t>
            </a:r>
          </a:p>
        </p:txBody>
      </p:sp>
      <p:sp>
        <p:nvSpPr>
          <p:cNvPr id="7" name="Slide Number Placeholder 6">
            <a:extLst>
              <a:ext uri="{FF2B5EF4-FFF2-40B4-BE49-F238E27FC236}">
                <a16:creationId xmlns:a16="http://schemas.microsoft.com/office/drawing/2014/main" id="{5271DCC2-952E-710E-83A3-120F83BF061A}"/>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2508769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5959A-1E60-88E3-12A6-E747F3AFEA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063AC01-9DCF-BBB3-B089-27EB036988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5F32DD9-FC55-1A10-7C03-A0CDC69831D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B6F509-3153-28CA-1082-A5D223CE59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73F6C0F-46FC-70E2-09B4-4153BE137E1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7C965E-096C-366A-466E-9F73248CEAA1}"/>
              </a:ext>
            </a:extLst>
          </p:cNvPr>
          <p:cNvSpPr>
            <a:spLocks noGrp="1"/>
          </p:cNvSpPr>
          <p:nvPr>
            <p:ph type="dt" sz="half" idx="10"/>
          </p:nvPr>
        </p:nvSpPr>
        <p:spPr/>
        <p:txBody>
          <a:bodyPr/>
          <a:lstStyle/>
          <a:p>
            <a:r>
              <a:rPr lang="en-US"/>
              <a:t>6/17/2026</a:t>
            </a:r>
            <a:endParaRPr lang="en-US" dirty="0"/>
          </a:p>
        </p:txBody>
      </p:sp>
      <p:sp>
        <p:nvSpPr>
          <p:cNvPr id="8" name="Footer Placeholder 7">
            <a:extLst>
              <a:ext uri="{FF2B5EF4-FFF2-40B4-BE49-F238E27FC236}">
                <a16:creationId xmlns:a16="http://schemas.microsoft.com/office/drawing/2014/main" id="{187EE2D0-FBBA-AEA4-5EBF-DBEAFD92D2AD}"/>
              </a:ext>
            </a:extLst>
          </p:cNvPr>
          <p:cNvSpPr>
            <a:spLocks noGrp="1"/>
          </p:cNvSpPr>
          <p:nvPr>
            <p:ph type="ftr" sz="quarter" idx="11"/>
          </p:nvPr>
        </p:nvSpPr>
        <p:spPr/>
        <p:txBody>
          <a:bodyPr/>
          <a:lstStyle/>
          <a:p>
            <a:r>
              <a:rPr lang="en-US" dirty="0"/>
              <a:t>© 2026 by Norbert Doerry                                                                                  This work is licensed via: CC BY 4.0</a:t>
            </a:r>
          </a:p>
        </p:txBody>
      </p:sp>
      <p:sp>
        <p:nvSpPr>
          <p:cNvPr id="9" name="Slide Number Placeholder 8">
            <a:extLst>
              <a:ext uri="{FF2B5EF4-FFF2-40B4-BE49-F238E27FC236}">
                <a16:creationId xmlns:a16="http://schemas.microsoft.com/office/drawing/2014/main" id="{B7DB73D0-4AC2-7B5E-454E-2AA133760DD6}"/>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453339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A07EA-B6E2-A900-E569-F9AB7598B8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91D3FB4-85A4-BC59-7B1C-1BF1B5372154}"/>
              </a:ext>
            </a:extLst>
          </p:cNvPr>
          <p:cNvSpPr>
            <a:spLocks noGrp="1"/>
          </p:cNvSpPr>
          <p:nvPr>
            <p:ph type="dt" sz="half" idx="10"/>
          </p:nvPr>
        </p:nvSpPr>
        <p:spPr/>
        <p:txBody>
          <a:bodyPr/>
          <a:lstStyle/>
          <a:p>
            <a:r>
              <a:rPr lang="en-US"/>
              <a:t>6/17/2026</a:t>
            </a:r>
            <a:endParaRPr lang="en-US" dirty="0"/>
          </a:p>
        </p:txBody>
      </p:sp>
      <p:sp>
        <p:nvSpPr>
          <p:cNvPr id="4" name="Footer Placeholder 3">
            <a:extLst>
              <a:ext uri="{FF2B5EF4-FFF2-40B4-BE49-F238E27FC236}">
                <a16:creationId xmlns:a16="http://schemas.microsoft.com/office/drawing/2014/main" id="{6C1DB1A4-CA63-70FA-68F4-A93A17068891}"/>
              </a:ext>
            </a:extLst>
          </p:cNvPr>
          <p:cNvSpPr>
            <a:spLocks noGrp="1"/>
          </p:cNvSpPr>
          <p:nvPr>
            <p:ph type="ftr" sz="quarter" idx="11"/>
          </p:nvPr>
        </p:nvSpPr>
        <p:spPr/>
        <p:txBody>
          <a:bodyPr/>
          <a:lstStyle/>
          <a:p>
            <a:r>
              <a:rPr lang="en-US" dirty="0"/>
              <a:t>© 2026 by Norbert Doerry                                                                                  This work is licensed via: CC BY 4.0</a:t>
            </a:r>
          </a:p>
        </p:txBody>
      </p:sp>
      <p:sp>
        <p:nvSpPr>
          <p:cNvPr id="5" name="Slide Number Placeholder 4">
            <a:extLst>
              <a:ext uri="{FF2B5EF4-FFF2-40B4-BE49-F238E27FC236}">
                <a16:creationId xmlns:a16="http://schemas.microsoft.com/office/drawing/2014/main" id="{D42765C1-4F23-3E24-4A17-F898E50C728B}"/>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3697898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52DB13B-7688-9805-F507-16226BCBF170}"/>
              </a:ext>
            </a:extLst>
          </p:cNvPr>
          <p:cNvSpPr>
            <a:spLocks noGrp="1"/>
          </p:cNvSpPr>
          <p:nvPr>
            <p:ph type="dt" sz="half" idx="10"/>
          </p:nvPr>
        </p:nvSpPr>
        <p:spPr/>
        <p:txBody>
          <a:bodyPr/>
          <a:lstStyle/>
          <a:p>
            <a:r>
              <a:rPr lang="en-US"/>
              <a:t>6/17/2026</a:t>
            </a:r>
            <a:endParaRPr lang="en-US" dirty="0"/>
          </a:p>
        </p:txBody>
      </p:sp>
      <p:sp>
        <p:nvSpPr>
          <p:cNvPr id="3" name="Footer Placeholder 2">
            <a:extLst>
              <a:ext uri="{FF2B5EF4-FFF2-40B4-BE49-F238E27FC236}">
                <a16:creationId xmlns:a16="http://schemas.microsoft.com/office/drawing/2014/main" id="{9970AC75-7586-E065-B74E-23D8A9EFFABF}"/>
              </a:ext>
            </a:extLst>
          </p:cNvPr>
          <p:cNvSpPr>
            <a:spLocks noGrp="1"/>
          </p:cNvSpPr>
          <p:nvPr>
            <p:ph type="ftr" sz="quarter" idx="11"/>
          </p:nvPr>
        </p:nvSpPr>
        <p:spPr/>
        <p:txBody>
          <a:bodyPr/>
          <a:lstStyle/>
          <a:p>
            <a:r>
              <a:rPr lang="en-US" dirty="0"/>
              <a:t>© 2026 by Norbert Doerry                                                                                  This work is licensed via: CC BY 4.0</a:t>
            </a:r>
          </a:p>
        </p:txBody>
      </p:sp>
      <p:sp>
        <p:nvSpPr>
          <p:cNvPr id="4" name="Slide Number Placeholder 3">
            <a:extLst>
              <a:ext uri="{FF2B5EF4-FFF2-40B4-BE49-F238E27FC236}">
                <a16:creationId xmlns:a16="http://schemas.microsoft.com/office/drawing/2014/main" id="{25212A63-4BE8-39E3-4CD1-985DACD7F197}"/>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2806858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9C4BE-8DDC-1275-15E8-53F6F64920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86C3D3-2F3E-074C-B3FE-940E08A0C7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FECDC4C-9777-2EE7-FDAB-85AEEDD802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4FE253-0208-0C22-0FEB-D8EB77ECAAB0}"/>
              </a:ext>
            </a:extLst>
          </p:cNvPr>
          <p:cNvSpPr>
            <a:spLocks noGrp="1"/>
          </p:cNvSpPr>
          <p:nvPr>
            <p:ph type="dt" sz="half" idx="10"/>
          </p:nvPr>
        </p:nvSpPr>
        <p:spPr/>
        <p:txBody>
          <a:bodyPr/>
          <a:lstStyle/>
          <a:p>
            <a:r>
              <a:rPr lang="en-US"/>
              <a:t>6/17/2026</a:t>
            </a:r>
            <a:endParaRPr lang="en-US" dirty="0"/>
          </a:p>
        </p:txBody>
      </p:sp>
      <p:sp>
        <p:nvSpPr>
          <p:cNvPr id="6" name="Footer Placeholder 5">
            <a:extLst>
              <a:ext uri="{FF2B5EF4-FFF2-40B4-BE49-F238E27FC236}">
                <a16:creationId xmlns:a16="http://schemas.microsoft.com/office/drawing/2014/main" id="{22E4F0C5-3E8D-97F9-675A-1B0A95256159}"/>
              </a:ext>
            </a:extLst>
          </p:cNvPr>
          <p:cNvSpPr>
            <a:spLocks noGrp="1"/>
          </p:cNvSpPr>
          <p:nvPr>
            <p:ph type="ftr" sz="quarter" idx="11"/>
          </p:nvPr>
        </p:nvSpPr>
        <p:spPr/>
        <p:txBody>
          <a:bodyPr/>
          <a:lstStyle/>
          <a:p>
            <a:r>
              <a:rPr lang="en-US" dirty="0"/>
              <a:t>© 2026 by Norbert Doerry                                                                                  This work is licensed via: CC BY 4.0</a:t>
            </a:r>
          </a:p>
        </p:txBody>
      </p:sp>
      <p:sp>
        <p:nvSpPr>
          <p:cNvPr id="7" name="Slide Number Placeholder 6">
            <a:extLst>
              <a:ext uri="{FF2B5EF4-FFF2-40B4-BE49-F238E27FC236}">
                <a16:creationId xmlns:a16="http://schemas.microsoft.com/office/drawing/2014/main" id="{738B8DDF-B563-10EF-26FF-6BE4A4AB9086}"/>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6705269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B94B5-74A6-AA70-5057-1B1D04E966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1EB151-CBE9-67F0-6130-B13410F7BE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E8696A1-0A82-7521-2D2B-4984ADE50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635186-2F9E-078E-A122-BA42F044F271}"/>
              </a:ext>
            </a:extLst>
          </p:cNvPr>
          <p:cNvSpPr>
            <a:spLocks noGrp="1"/>
          </p:cNvSpPr>
          <p:nvPr>
            <p:ph type="dt" sz="half" idx="10"/>
          </p:nvPr>
        </p:nvSpPr>
        <p:spPr/>
        <p:txBody>
          <a:bodyPr/>
          <a:lstStyle/>
          <a:p>
            <a:r>
              <a:rPr lang="en-US"/>
              <a:t>6/17/2026</a:t>
            </a:r>
            <a:endParaRPr lang="en-US" dirty="0"/>
          </a:p>
        </p:txBody>
      </p:sp>
      <p:sp>
        <p:nvSpPr>
          <p:cNvPr id="6" name="Footer Placeholder 5">
            <a:extLst>
              <a:ext uri="{FF2B5EF4-FFF2-40B4-BE49-F238E27FC236}">
                <a16:creationId xmlns:a16="http://schemas.microsoft.com/office/drawing/2014/main" id="{7DCA6DD4-64A8-6261-D5E1-485F9CA2B0FE}"/>
              </a:ext>
            </a:extLst>
          </p:cNvPr>
          <p:cNvSpPr>
            <a:spLocks noGrp="1"/>
          </p:cNvSpPr>
          <p:nvPr>
            <p:ph type="ftr" sz="quarter" idx="11"/>
          </p:nvPr>
        </p:nvSpPr>
        <p:spPr/>
        <p:txBody>
          <a:bodyPr/>
          <a:lstStyle/>
          <a:p>
            <a:r>
              <a:rPr lang="en-US" dirty="0"/>
              <a:t>© 2026 by Norbert Doerry                                                                                  This work is licensed via: CC BY 4.0</a:t>
            </a:r>
          </a:p>
        </p:txBody>
      </p:sp>
      <p:sp>
        <p:nvSpPr>
          <p:cNvPr id="7" name="Slide Number Placeholder 6">
            <a:extLst>
              <a:ext uri="{FF2B5EF4-FFF2-40B4-BE49-F238E27FC236}">
                <a16:creationId xmlns:a16="http://schemas.microsoft.com/office/drawing/2014/main" id="{E2F81408-CD0E-68ED-060A-5EFD9168753C}"/>
              </a:ext>
            </a:extLst>
          </p:cNvPr>
          <p:cNvSpPr>
            <a:spLocks noGrp="1"/>
          </p:cNvSpPr>
          <p:nvPr>
            <p:ph type="sldNum" sz="quarter" idx="12"/>
          </p:nvPr>
        </p:nvSpPr>
        <p:spPr/>
        <p:txBody>
          <a:bodyPr/>
          <a:lstStyle/>
          <a:p>
            <a:fld id="{13E3B7D2-2C23-477A-B7E5-64419E75BE45}" type="slidenum">
              <a:rPr lang="en-US" smtClean="0"/>
              <a:t>‹#›</a:t>
            </a:fld>
            <a:endParaRPr lang="en-US" dirty="0"/>
          </a:p>
        </p:txBody>
      </p:sp>
    </p:spTree>
    <p:extLst>
      <p:ext uri="{BB962C8B-B14F-4D97-AF65-F5344CB8AC3E}">
        <p14:creationId xmlns:p14="http://schemas.microsoft.com/office/powerpoint/2010/main" val="4249801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80195E-FB59-672E-5BAF-9A232FD511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F47BBB7-754A-9617-4F0F-D13CE593E9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4B265C-1285-27D1-6301-57675008FF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6/17/2026</a:t>
            </a:r>
            <a:endParaRPr lang="en-US" dirty="0"/>
          </a:p>
        </p:txBody>
      </p:sp>
      <p:sp>
        <p:nvSpPr>
          <p:cNvPr id="5" name="Footer Placeholder 4">
            <a:extLst>
              <a:ext uri="{FF2B5EF4-FFF2-40B4-BE49-F238E27FC236}">
                <a16:creationId xmlns:a16="http://schemas.microsoft.com/office/drawing/2014/main" id="{13DDA91B-C8F3-35E0-9C9F-67944859F3E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dirty="0"/>
              <a:t>© 2026 by Norbert Doerry                                                                                  This work is licensed via: CC BY 4.0</a:t>
            </a:r>
          </a:p>
        </p:txBody>
      </p:sp>
      <p:sp>
        <p:nvSpPr>
          <p:cNvPr id="6" name="Slide Number Placeholder 5">
            <a:extLst>
              <a:ext uri="{FF2B5EF4-FFF2-40B4-BE49-F238E27FC236}">
                <a16:creationId xmlns:a16="http://schemas.microsoft.com/office/drawing/2014/main" id="{DDAF70E4-1957-E67E-1A4E-05B0FD57E6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E3B7D2-2C23-477A-B7E5-64419E75BE45}" type="slidenum">
              <a:rPr lang="en-US" smtClean="0"/>
              <a:t>‹#›</a:t>
            </a:fld>
            <a:endParaRPr lang="en-US" dirty="0"/>
          </a:p>
        </p:txBody>
      </p:sp>
    </p:spTree>
    <p:extLst>
      <p:ext uri="{BB962C8B-B14F-4D97-AF65-F5344CB8AC3E}">
        <p14:creationId xmlns:p14="http://schemas.microsoft.com/office/powerpoint/2010/main" val="30452447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doerry.org/norbert/MarineElectricalPowerSystems/index.htm"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2C01C-FF08-0435-57C1-318B51A8A5AE}"/>
              </a:ext>
            </a:extLst>
          </p:cNvPr>
          <p:cNvSpPr>
            <a:spLocks noGrp="1"/>
          </p:cNvSpPr>
          <p:nvPr>
            <p:ph type="ctrTitle"/>
          </p:nvPr>
        </p:nvSpPr>
        <p:spPr>
          <a:xfrm>
            <a:off x="920452" y="2272275"/>
            <a:ext cx="9841230" cy="2387600"/>
          </a:xfrm>
        </p:spPr>
        <p:txBody>
          <a:bodyPr anchor="ctr">
            <a:noAutofit/>
          </a:bodyPr>
          <a:lstStyle/>
          <a:p>
            <a:r>
              <a:rPr lang="en-US" sz="4400" dirty="0">
                <a:latin typeface="Arial" panose="020B0604020202020204" pitchFamily="34" charset="0"/>
                <a:cs typeface="Arial" panose="020B0604020202020204" pitchFamily="34" charset="0"/>
              </a:rPr>
              <a:t>Energy Storage Capacity Analysis</a:t>
            </a:r>
            <a:br>
              <a:rPr lang="en-US" sz="4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Electric Power Load Analysis (EPLA)</a:t>
            </a:r>
            <a:br>
              <a:rPr lang="en-US" sz="2400" dirty="0">
                <a:latin typeface="Arial" panose="020B0604020202020204" pitchFamily="34" charset="0"/>
                <a:cs typeface="Arial" panose="020B0604020202020204" pitchFamily="34" charset="0"/>
              </a:rPr>
            </a:br>
            <a:br>
              <a:rPr lang="en-US" sz="2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Revision </a:t>
            </a:r>
            <a:r>
              <a:rPr lang="en-US" sz="1400">
                <a:latin typeface="Arial" panose="020B0604020202020204" pitchFamily="34" charset="0"/>
                <a:cs typeface="Arial" panose="020B0604020202020204" pitchFamily="34" charset="0"/>
              </a:rPr>
              <a:t>of 20 </a:t>
            </a:r>
            <a:r>
              <a:rPr lang="en-US" sz="1400" dirty="0">
                <a:latin typeface="Arial" panose="020B0604020202020204" pitchFamily="34" charset="0"/>
                <a:cs typeface="Arial" panose="020B0604020202020204" pitchFamily="34" charset="0"/>
              </a:rPr>
              <a:t>June 2026</a:t>
            </a:r>
            <a:endParaRPr lang="en-US" sz="44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8C1640AB-A565-F727-2337-204016324857}"/>
              </a:ext>
            </a:extLst>
          </p:cNvPr>
          <p:cNvSpPr>
            <a:spLocks noGrp="1"/>
          </p:cNvSpPr>
          <p:nvPr>
            <p:ph type="subTitle" idx="1"/>
          </p:nvPr>
        </p:nvSpPr>
        <p:spPr>
          <a:xfrm>
            <a:off x="1524000" y="4910886"/>
            <a:ext cx="8654716" cy="1655762"/>
          </a:xfrm>
        </p:spPr>
        <p:txBody>
          <a:bodyPr/>
          <a:lstStyle/>
          <a:p>
            <a:r>
              <a:rPr lang="en-US" dirty="0"/>
              <a:t>Dr. Norbert Doerry</a:t>
            </a:r>
            <a:br>
              <a:rPr lang="en-US" dirty="0"/>
            </a:br>
            <a:endParaRPr lang="en-US" dirty="0"/>
          </a:p>
        </p:txBody>
      </p:sp>
      <p:sp>
        <p:nvSpPr>
          <p:cNvPr id="6" name="TextBox 5">
            <a:extLst>
              <a:ext uri="{FF2B5EF4-FFF2-40B4-BE49-F238E27FC236}">
                <a16:creationId xmlns:a16="http://schemas.microsoft.com/office/drawing/2014/main" id="{58345E6F-B6B9-9C80-7F87-1F2167CEDE5C}"/>
              </a:ext>
            </a:extLst>
          </p:cNvPr>
          <p:cNvSpPr txBox="1"/>
          <p:nvPr/>
        </p:nvSpPr>
        <p:spPr>
          <a:xfrm>
            <a:off x="2706189" y="5505142"/>
            <a:ext cx="9011194" cy="923330"/>
          </a:xfrm>
          <a:prstGeom prst="rect">
            <a:avLst/>
          </a:prstGeom>
          <a:noFill/>
        </p:spPr>
        <p:txBody>
          <a:bodyPr wrap="square">
            <a:spAutoFit/>
          </a:bodyPr>
          <a:lstStyle/>
          <a:p>
            <a:r>
              <a:rPr lang="en-US" dirty="0">
                <a:hlinkClick r:id="rId2"/>
              </a:rPr>
              <a:t>http://doerry.org/norbert/MarineElectricalPowerSystems/index.htm</a:t>
            </a:r>
            <a:endParaRPr lang="en-US" dirty="0"/>
          </a:p>
          <a:p>
            <a:r>
              <a:rPr lang="en-US" dirty="0"/>
              <a:t>© 2026 by Norbert Doerry</a:t>
            </a:r>
            <a:br>
              <a:rPr lang="en-US" dirty="0"/>
            </a:br>
            <a:r>
              <a:rPr lang="en-US" dirty="0"/>
              <a:t>This work is licensed via: CC BY 4.0   (https://creativecommons.org/)</a:t>
            </a:r>
          </a:p>
        </p:txBody>
      </p:sp>
      <p:pic>
        <p:nvPicPr>
          <p:cNvPr id="7" name="Picture 2">
            <a:extLst>
              <a:ext uri="{FF2B5EF4-FFF2-40B4-BE49-F238E27FC236}">
                <a16:creationId xmlns:a16="http://schemas.microsoft.com/office/drawing/2014/main" id="{E913044E-C0F4-BA34-07EE-457D3005817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1737359" y="5589416"/>
            <a:ext cx="766933" cy="73025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944A2807-77D8-8DCF-8A1B-1B05995E5B91}"/>
              </a:ext>
            </a:extLst>
          </p:cNvPr>
          <p:cNvPicPr>
            <a:picLocks noChangeAspect="1"/>
          </p:cNvPicPr>
          <p:nvPr/>
        </p:nvPicPr>
        <p:blipFill>
          <a:blip r:embed="rId4"/>
          <a:stretch>
            <a:fillRect/>
          </a:stretch>
        </p:blipFill>
        <p:spPr>
          <a:xfrm>
            <a:off x="814143" y="5589416"/>
            <a:ext cx="766933" cy="766933"/>
          </a:xfrm>
          <a:prstGeom prst="rect">
            <a:avLst/>
          </a:prstGeom>
        </p:spPr>
      </p:pic>
    </p:spTree>
    <p:extLst>
      <p:ext uri="{BB962C8B-B14F-4D97-AF65-F5344CB8AC3E}">
        <p14:creationId xmlns:p14="http://schemas.microsoft.com/office/powerpoint/2010/main" val="3670597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0104D-6084-1770-085B-6124994D1E75}"/>
              </a:ext>
            </a:extLst>
          </p:cNvPr>
          <p:cNvSpPr>
            <a:spLocks noGrp="1"/>
          </p:cNvSpPr>
          <p:nvPr>
            <p:ph type="title"/>
          </p:nvPr>
        </p:nvSpPr>
        <p:spPr/>
        <p:txBody>
          <a:bodyPr/>
          <a:lstStyle/>
          <a:p>
            <a:r>
              <a:rPr lang="en-US" dirty="0"/>
              <a:t>Standby generator start simulations (ESM F-2)</a:t>
            </a:r>
          </a:p>
        </p:txBody>
      </p:sp>
      <p:sp>
        <p:nvSpPr>
          <p:cNvPr id="3" name="Content Placeholder 2">
            <a:extLst>
              <a:ext uri="{FF2B5EF4-FFF2-40B4-BE49-F238E27FC236}">
                <a16:creationId xmlns:a16="http://schemas.microsoft.com/office/drawing/2014/main" id="{19D1504D-9701-CA33-F79E-6B6204324BC2}"/>
              </a:ext>
            </a:extLst>
          </p:cNvPr>
          <p:cNvSpPr>
            <a:spLocks noGrp="1"/>
          </p:cNvSpPr>
          <p:nvPr>
            <p:ph idx="1"/>
          </p:nvPr>
        </p:nvSpPr>
        <p:spPr/>
        <p:txBody>
          <a:bodyPr>
            <a:normAutofit fontScale="85000" lnSpcReduction="20000"/>
          </a:bodyPr>
          <a:lstStyle/>
          <a:p>
            <a:r>
              <a:rPr lang="en-US" dirty="0"/>
              <a:t>Scenario: At least 2 gensets online; one drops offline and remaining gensets do not have sufficient capacity</a:t>
            </a:r>
          </a:p>
          <a:p>
            <a:r>
              <a:rPr lang="en-US" dirty="0"/>
              <a:t>Employ quasi-steady-state simulation to determine if system response is satisfactory</a:t>
            </a:r>
          </a:p>
          <a:p>
            <a:pPr lvl="1"/>
            <a:r>
              <a:rPr lang="en-US" dirty="0"/>
              <a:t>Load shedding</a:t>
            </a:r>
          </a:p>
          <a:p>
            <a:pPr lvl="1"/>
            <a:r>
              <a:rPr lang="en-US" dirty="0"/>
              <a:t>Starting of standby generators (sufficient energy for 6 starts)</a:t>
            </a:r>
          </a:p>
          <a:p>
            <a:pPr lvl="1"/>
            <a:r>
              <a:rPr lang="en-US" dirty="0"/>
              <a:t>Paralleling and loading of standby generator</a:t>
            </a:r>
          </a:p>
          <a:p>
            <a:pPr lvl="1"/>
            <a:r>
              <a:rPr lang="en-US" dirty="0"/>
              <a:t>Recharging energy storage</a:t>
            </a:r>
          </a:p>
          <a:p>
            <a:r>
              <a:rPr lang="en-US" dirty="0"/>
              <a:t>Energy storage should be evaluated to determine if it has sufficient energy and power capacity.</a:t>
            </a:r>
          </a:p>
          <a:p>
            <a:r>
              <a:rPr lang="en-US" dirty="0"/>
              <a:t>Differs from 24-hour average simulations in that system is in transition, not steady-state.  </a:t>
            </a:r>
          </a:p>
          <a:p>
            <a:r>
              <a:rPr lang="en-US" dirty="0"/>
              <a:t>If models are stochastic, the period of time from genset dropping off line to energy storage recharged should be simulated many times.</a:t>
            </a:r>
          </a:p>
        </p:txBody>
      </p:sp>
      <p:sp>
        <p:nvSpPr>
          <p:cNvPr id="4" name="Date Placeholder 3">
            <a:extLst>
              <a:ext uri="{FF2B5EF4-FFF2-40B4-BE49-F238E27FC236}">
                <a16:creationId xmlns:a16="http://schemas.microsoft.com/office/drawing/2014/main" id="{89BCA6EE-1154-EFA3-3D9E-37118B28D0E4}"/>
              </a:ext>
            </a:extLst>
          </p:cNvPr>
          <p:cNvSpPr>
            <a:spLocks noGrp="1"/>
          </p:cNvSpPr>
          <p:nvPr>
            <p:ph type="dt" sz="half" idx="10"/>
          </p:nvPr>
        </p:nvSpPr>
        <p:spPr/>
        <p:txBody>
          <a:bodyPr/>
          <a:lstStyle/>
          <a:p>
            <a:r>
              <a:rPr lang="en-US"/>
              <a:t>6/17/2026</a:t>
            </a:r>
            <a:endParaRPr lang="en-US" dirty="0"/>
          </a:p>
        </p:txBody>
      </p:sp>
      <p:sp>
        <p:nvSpPr>
          <p:cNvPr id="5" name="Footer Placeholder 4">
            <a:extLst>
              <a:ext uri="{FF2B5EF4-FFF2-40B4-BE49-F238E27FC236}">
                <a16:creationId xmlns:a16="http://schemas.microsoft.com/office/drawing/2014/main" id="{0F8E20ED-017F-F228-96A0-4A9F7C739E6B}"/>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10B09F10-591D-4F5F-BAED-EB22B819BCD5}"/>
              </a:ext>
            </a:extLst>
          </p:cNvPr>
          <p:cNvSpPr>
            <a:spLocks noGrp="1"/>
          </p:cNvSpPr>
          <p:nvPr>
            <p:ph type="sldNum" sz="quarter" idx="12"/>
          </p:nvPr>
        </p:nvSpPr>
        <p:spPr/>
        <p:txBody>
          <a:bodyPr/>
          <a:lstStyle/>
          <a:p>
            <a:fld id="{13E3B7D2-2C23-477A-B7E5-64419E75BE45}" type="slidenum">
              <a:rPr lang="en-US" smtClean="0"/>
              <a:t>10</a:t>
            </a:fld>
            <a:endParaRPr lang="en-US" dirty="0"/>
          </a:p>
        </p:txBody>
      </p:sp>
    </p:spTree>
    <p:extLst>
      <p:ext uri="{BB962C8B-B14F-4D97-AF65-F5344CB8AC3E}">
        <p14:creationId xmlns:p14="http://schemas.microsoft.com/office/powerpoint/2010/main" val="18517957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AF5A7-82AD-75A8-A6D0-8942FF52FFC6}"/>
              </a:ext>
            </a:extLst>
          </p:cNvPr>
          <p:cNvSpPr>
            <a:spLocks noGrp="1"/>
          </p:cNvSpPr>
          <p:nvPr>
            <p:ph type="title"/>
          </p:nvPr>
        </p:nvSpPr>
        <p:spPr/>
        <p:txBody>
          <a:bodyPr/>
          <a:lstStyle/>
          <a:p>
            <a:r>
              <a:rPr lang="en-US" dirty="0"/>
              <a:t>Reserve power studies (ESM F-2)</a:t>
            </a:r>
          </a:p>
        </p:txBody>
      </p:sp>
      <p:sp>
        <p:nvSpPr>
          <p:cNvPr id="3" name="Content Placeholder 2">
            <a:extLst>
              <a:ext uri="{FF2B5EF4-FFF2-40B4-BE49-F238E27FC236}">
                <a16:creationId xmlns:a16="http://schemas.microsoft.com/office/drawing/2014/main" id="{C886828E-70F9-B1A8-EAE1-D4C195D97A6A}"/>
              </a:ext>
            </a:extLst>
          </p:cNvPr>
          <p:cNvSpPr>
            <a:spLocks noGrp="1"/>
          </p:cNvSpPr>
          <p:nvPr>
            <p:ph idx="1"/>
          </p:nvPr>
        </p:nvSpPr>
        <p:spPr/>
        <p:txBody>
          <a:bodyPr>
            <a:normAutofit lnSpcReduction="10000"/>
          </a:bodyPr>
          <a:lstStyle/>
          <a:p>
            <a:r>
              <a:rPr lang="en-US" dirty="0"/>
              <a:t>Scenario: The total load increases significantly to a level beyond the rating of online generator sets. Energy storage provides power until one or more standby generators are brought online to service the new total load and charge the energy storage. </a:t>
            </a:r>
          </a:p>
          <a:p>
            <a:r>
              <a:rPr lang="en-US" dirty="0"/>
              <a:t>Employ quasi-steady-state simulation to determine if system response is satisfactory.</a:t>
            </a:r>
          </a:p>
          <a:p>
            <a:r>
              <a:rPr lang="en-US" dirty="0"/>
              <a:t> Energy storage should be evaluated to determine if it has sufficient energy and power capacity.</a:t>
            </a:r>
          </a:p>
          <a:p>
            <a:r>
              <a:rPr lang="en-US" dirty="0"/>
              <a:t>If models are stochastic, the period of time from load increasing beyond the rating of online generator sets to energy storage recharged should be simulated many times.</a:t>
            </a:r>
          </a:p>
          <a:p>
            <a:pPr marL="0" indent="0">
              <a:buNone/>
            </a:pPr>
            <a:endParaRPr lang="en-US" dirty="0"/>
          </a:p>
          <a:p>
            <a:endParaRPr lang="en-US" dirty="0"/>
          </a:p>
          <a:p>
            <a:endParaRPr lang="en-US" dirty="0"/>
          </a:p>
        </p:txBody>
      </p:sp>
      <p:sp>
        <p:nvSpPr>
          <p:cNvPr id="4" name="Date Placeholder 3">
            <a:extLst>
              <a:ext uri="{FF2B5EF4-FFF2-40B4-BE49-F238E27FC236}">
                <a16:creationId xmlns:a16="http://schemas.microsoft.com/office/drawing/2014/main" id="{F9159FEC-DF7A-DD60-3F4D-C76D0BEFD812}"/>
              </a:ext>
            </a:extLst>
          </p:cNvPr>
          <p:cNvSpPr>
            <a:spLocks noGrp="1"/>
          </p:cNvSpPr>
          <p:nvPr>
            <p:ph type="dt" sz="half" idx="10"/>
          </p:nvPr>
        </p:nvSpPr>
        <p:spPr/>
        <p:txBody>
          <a:bodyPr/>
          <a:lstStyle/>
          <a:p>
            <a:r>
              <a:rPr lang="en-US"/>
              <a:t>6/17/2026</a:t>
            </a:r>
            <a:endParaRPr lang="en-US" dirty="0"/>
          </a:p>
        </p:txBody>
      </p:sp>
      <p:sp>
        <p:nvSpPr>
          <p:cNvPr id="5" name="Footer Placeholder 4">
            <a:extLst>
              <a:ext uri="{FF2B5EF4-FFF2-40B4-BE49-F238E27FC236}">
                <a16:creationId xmlns:a16="http://schemas.microsoft.com/office/drawing/2014/main" id="{6C5E10A4-C4F7-E955-33B4-03731611C6C3}"/>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C8036FF0-4655-81E6-ABEA-E000DF8D4FAE}"/>
              </a:ext>
            </a:extLst>
          </p:cNvPr>
          <p:cNvSpPr>
            <a:spLocks noGrp="1"/>
          </p:cNvSpPr>
          <p:nvPr>
            <p:ph type="sldNum" sz="quarter" idx="12"/>
          </p:nvPr>
        </p:nvSpPr>
        <p:spPr/>
        <p:txBody>
          <a:bodyPr/>
          <a:lstStyle/>
          <a:p>
            <a:fld id="{13E3B7D2-2C23-477A-B7E5-64419E75BE45}" type="slidenum">
              <a:rPr lang="en-US" smtClean="0"/>
              <a:t>11</a:t>
            </a:fld>
            <a:endParaRPr lang="en-US" dirty="0"/>
          </a:p>
        </p:txBody>
      </p:sp>
    </p:spTree>
    <p:extLst>
      <p:ext uri="{BB962C8B-B14F-4D97-AF65-F5344CB8AC3E}">
        <p14:creationId xmlns:p14="http://schemas.microsoft.com/office/powerpoint/2010/main" val="37028718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516F9-A8C9-ACDD-07CB-0C0A89168A33}"/>
              </a:ext>
            </a:extLst>
          </p:cNvPr>
          <p:cNvSpPr>
            <a:spLocks noGrp="1"/>
          </p:cNvSpPr>
          <p:nvPr>
            <p:ph type="title"/>
          </p:nvPr>
        </p:nvSpPr>
        <p:spPr/>
        <p:txBody>
          <a:bodyPr>
            <a:normAutofit/>
          </a:bodyPr>
          <a:lstStyle/>
          <a:p>
            <a:r>
              <a:rPr lang="en-US" dirty="0"/>
              <a:t>Dark ship start simulation </a:t>
            </a:r>
            <a:br>
              <a:rPr lang="en-US" dirty="0"/>
            </a:br>
            <a:r>
              <a:rPr lang="en-US" dirty="0"/>
              <a:t>(ESM F-2 and ESM F-3)</a:t>
            </a:r>
          </a:p>
        </p:txBody>
      </p:sp>
      <p:sp>
        <p:nvSpPr>
          <p:cNvPr id="3" name="Content Placeholder 2">
            <a:extLst>
              <a:ext uri="{FF2B5EF4-FFF2-40B4-BE49-F238E27FC236}">
                <a16:creationId xmlns:a16="http://schemas.microsoft.com/office/drawing/2014/main" id="{F1383D0A-3E0B-B279-9253-51DE2EFD7E53}"/>
              </a:ext>
            </a:extLst>
          </p:cNvPr>
          <p:cNvSpPr>
            <a:spLocks noGrp="1"/>
          </p:cNvSpPr>
          <p:nvPr>
            <p:ph idx="1"/>
          </p:nvPr>
        </p:nvSpPr>
        <p:spPr/>
        <p:txBody>
          <a:bodyPr>
            <a:normAutofit fontScale="85000" lnSpcReduction="20000"/>
          </a:bodyPr>
          <a:lstStyle/>
          <a:p>
            <a:r>
              <a:rPr lang="en-US" dirty="0"/>
              <a:t>Scenario: Dark ship start: All online generator sets trip offline, but energy storage is available</a:t>
            </a:r>
          </a:p>
          <a:p>
            <a:r>
              <a:rPr lang="en-US" dirty="0"/>
              <a:t>Employ quasi-steady-state simulation to determine if system response is satisfactory.</a:t>
            </a:r>
          </a:p>
          <a:p>
            <a:pPr lvl="1"/>
            <a:r>
              <a:rPr lang="en-US" dirty="0"/>
              <a:t>Start of emergency generators</a:t>
            </a:r>
          </a:p>
          <a:p>
            <a:pPr lvl="1"/>
            <a:r>
              <a:rPr lang="en-US" dirty="0"/>
              <a:t>Energizing of emergency buses</a:t>
            </a:r>
          </a:p>
          <a:p>
            <a:pPr lvl="1"/>
            <a:r>
              <a:rPr lang="en-US" dirty="0"/>
              <a:t>Start of standby generators</a:t>
            </a:r>
          </a:p>
          <a:p>
            <a:pPr lvl="1"/>
            <a:r>
              <a:rPr lang="en-US" dirty="0"/>
              <a:t>Powering all loads</a:t>
            </a:r>
          </a:p>
          <a:p>
            <a:pPr lvl="1"/>
            <a:r>
              <a:rPr lang="en-US" dirty="0"/>
              <a:t>Securing emergency generator</a:t>
            </a:r>
          </a:p>
          <a:p>
            <a:pPr lvl="1"/>
            <a:r>
              <a:rPr lang="en-US" dirty="0"/>
              <a:t>Recharging Energy Storage</a:t>
            </a:r>
          </a:p>
          <a:p>
            <a:r>
              <a:rPr lang="en-US" dirty="0"/>
              <a:t> Energy storage should be evaluated to determine if it has sufficient energy and power capacity.</a:t>
            </a:r>
          </a:p>
          <a:p>
            <a:r>
              <a:rPr lang="en-US" dirty="0"/>
              <a:t>If models are stochastic, the period of time from generator sets tripping offline to energy storage recharged should be simulated many times.</a:t>
            </a:r>
          </a:p>
          <a:p>
            <a:endParaRPr lang="en-US" dirty="0"/>
          </a:p>
        </p:txBody>
      </p:sp>
      <p:sp>
        <p:nvSpPr>
          <p:cNvPr id="4" name="Date Placeholder 3">
            <a:extLst>
              <a:ext uri="{FF2B5EF4-FFF2-40B4-BE49-F238E27FC236}">
                <a16:creationId xmlns:a16="http://schemas.microsoft.com/office/drawing/2014/main" id="{03395668-4F95-C75F-EE58-C339F601C86E}"/>
              </a:ext>
            </a:extLst>
          </p:cNvPr>
          <p:cNvSpPr>
            <a:spLocks noGrp="1"/>
          </p:cNvSpPr>
          <p:nvPr>
            <p:ph type="dt" sz="half" idx="10"/>
          </p:nvPr>
        </p:nvSpPr>
        <p:spPr/>
        <p:txBody>
          <a:bodyPr/>
          <a:lstStyle/>
          <a:p>
            <a:r>
              <a:rPr lang="en-US"/>
              <a:t>6/17/2026</a:t>
            </a:r>
            <a:endParaRPr lang="en-US" dirty="0"/>
          </a:p>
        </p:txBody>
      </p:sp>
      <p:sp>
        <p:nvSpPr>
          <p:cNvPr id="5" name="Footer Placeholder 4">
            <a:extLst>
              <a:ext uri="{FF2B5EF4-FFF2-40B4-BE49-F238E27FC236}">
                <a16:creationId xmlns:a16="http://schemas.microsoft.com/office/drawing/2014/main" id="{65156AA8-3AEF-D002-4771-1503A9E21902}"/>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3678B319-BD1F-F17C-0885-2E05385309BE}"/>
              </a:ext>
            </a:extLst>
          </p:cNvPr>
          <p:cNvSpPr>
            <a:spLocks noGrp="1"/>
          </p:cNvSpPr>
          <p:nvPr>
            <p:ph type="sldNum" sz="quarter" idx="12"/>
          </p:nvPr>
        </p:nvSpPr>
        <p:spPr/>
        <p:txBody>
          <a:bodyPr/>
          <a:lstStyle/>
          <a:p>
            <a:fld id="{13E3B7D2-2C23-477A-B7E5-64419E75BE45}" type="slidenum">
              <a:rPr lang="en-US" smtClean="0"/>
              <a:t>12</a:t>
            </a:fld>
            <a:endParaRPr lang="en-US" dirty="0"/>
          </a:p>
        </p:txBody>
      </p:sp>
    </p:spTree>
    <p:extLst>
      <p:ext uri="{BB962C8B-B14F-4D97-AF65-F5344CB8AC3E}">
        <p14:creationId xmlns:p14="http://schemas.microsoft.com/office/powerpoint/2010/main" val="2756217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27FC0-8510-A667-1FA7-3DA6170D3E5A}"/>
              </a:ext>
            </a:extLst>
          </p:cNvPr>
          <p:cNvSpPr>
            <a:spLocks noGrp="1"/>
          </p:cNvSpPr>
          <p:nvPr>
            <p:ph type="title"/>
          </p:nvPr>
        </p:nvSpPr>
        <p:spPr/>
        <p:txBody>
          <a:bodyPr/>
          <a:lstStyle/>
          <a:p>
            <a:r>
              <a:rPr lang="en-US" dirty="0"/>
              <a:t>Load-leveling study (ESM-F4) – Slow dynamic sources</a:t>
            </a:r>
          </a:p>
        </p:txBody>
      </p:sp>
      <p:sp>
        <p:nvSpPr>
          <p:cNvPr id="3" name="Content Placeholder 2">
            <a:extLst>
              <a:ext uri="{FF2B5EF4-FFF2-40B4-BE49-F238E27FC236}">
                <a16:creationId xmlns:a16="http://schemas.microsoft.com/office/drawing/2014/main" id="{BEDADEF3-42F0-05B5-50F7-0BBBDB6D8C35}"/>
              </a:ext>
            </a:extLst>
          </p:cNvPr>
          <p:cNvSpPr>
            <a:spLocks noGrp="1"/>
          </p:cNvSpPr>
          <p:nvPr>
            <p:ph sz="half" idx="1"/>
          </p:nvPr>
        </p:nvSpPr>
        <p:spPr/>
        <p:txBody>
          <a:bodyPr>
            <a:normAutofit fontScale="62500" lnSpcReduction="20000"/>
          </a:bodyPr>
          <a:lstStyle/>
          <a:p>
            <a:endParaRPr lang="en-US" dirty="0"/>
          </a:p>
          <a:p>
            <a:endParaRPr lang="en-US" dirty="0"/>
          </a:p>
        </p:txBody>
      </p:sp>
      <p:sp>
        <p:nvSpPr>
          <p:cNvPr id="22" name="Content Placeholder 21">
            <a:extLst>
              <a:ext uri="{FF2B5EF4-FFF2-40B4-BE49-F238E27FC236}">
                <a16:creationId xmlns:a16="http://schemas.microsoft.com/office/drawing/2014/main" id="{D9B13098-C745-1B62-CF7E-44F68A13C41E}"/>
              </a:ext>
            </a:extLst>
          </p:cNvPr>
          <p:cNvSpPr>
            <a:spLocks noGrp="1"/>
          </p:cNvSpPr>
          <p:nvPr>
            <p:ph sz="half" idx="2"/>
          </p:nvPr>
        </p:nvSpPr>
        <p:spPr>
          <a:xfrm>
            <a:off x="838200" y="1690688"/>
            <a:ext cx="7129119" cy="4665662"/>
          </a:xfrm>
        </p:spPr>
        <p:txBody>
          <a:bodyPr>
            <a:normAutofit fontScale="62500" lnSpcReduction="20000"/>
          </a:bodyPr>
          <a:lstStyle/>
          <a:p>
            <a:r>
              <a:rPr lang="en-US" dirty="0"/>
              <a:t>Scenario – have source with slow dynamic performance (such as fuel cell).</a:t>
            </a:r>
          </a:p>
          <a:p>
            <a:pPr lvl="1"/>
            <a:r>
              <a:rPr lang="en-US" dirty="0"/>
              <a:t>Energy storage used to provide difference between power demand and power provided by source.</a:t>
            </a:r>
          </a:p>
          <a:p>
            <a:pPr lvl="1"/>
            <a:r>
              <a:rPr lang="en-US" dirty="0"/>
              <a:t>Over long run, energy storage SOC regulated to midway between its minimum and maximum value. (min + half of useable energy)</a:t>
            </a:r>
          </a:p>
          <a:p>
            <a:r>
              <a:rPr lang="en-US" dirty="0"/>
              <a:t>Employ transient analysis to determine required power and energy capacity of the energy storage system</a:t>
            </a:r>
          </a:p>
          <a:p>
            <a:pPr lvl="1"/>
            <a:r>
              <a:rPr lang="en-US" dirty="0"/>
              <a:t>Model the controls and system dynamics of both the source and energy storage.</a:t>
            </a:r>
          </a:p>
          <a:p>
            <a:pPr lvl="1"/>
            <a:r>
              <a:rPr lang="en-US" dirty="0"/>
              <a:t>Energy storage should have sufficient energy capacity so that neither its maximum or minimum SOC is exceeded.</a:t>
            </a:r>
          </a:p>
          <a:p>
            <a:r>
              <a:rPr lang="en-US" dirty="0"/>
              <a:t>First approximation for energy storage system power and energy</a:t>
            </a:r>
          </a:p>
          <a:p>
            <a:pPr lvl="1"/>
            <a:r>
              <a:rPr lang="en-US" dirty="0"/>
              <a:t>Power rating of energy storage should be at least the largest step load change (with margin applied).</a:t>
            </a:r>
          </a:p>
          <a:p>
            <a:pPr lvl="1"/>
            <a:r>
              <a:rPr lang="en-US" dirty="0"/>
              <a:t>The useable energy rating of energy storage should be a multiplier times twice the product of the largest step load change (with margin applied) times the source time constant (seconds)</a:t>
            </a:r>
          </a:p>
          <a:p>
            <a:pPr lvl="2"/>
            <a:r>
              <a:rPr lang="en-US" dirty="0"/>
              <a:t>Multiplier enables handling several step load changes at nearly the same time.</a:t>
            </a:r>
          </a:p>
          <a:p>
            <a:pPr lvl="2"/>
            <a:r>
              <a:rPr lang="en-US" dirty="0"/>
              <a:t>Because more load changes are possible with a longer source time constant, the multiplier should be greater for a longer time constant.</a:t>
            </a:r>
          </a:p>
          <a:p>
            <a:pPr lvl="1"/>
            <a:endParaRPr lang="en-US" dirty="0"/>
          </a:p>
        </p:txBody>
      </p:sp>
      <p:sp>
        <p:nvSpPr>
          <p:cNvPr id="4" name="Date Placeholder 3">
            <a:extLst>
              <a:ext uri="{FF2B5EF4-FFF2-40B4-BE49-F238E27FC236}">
                <a16:creationId xmlns:a16="http://schemas.microsoft.com/office/drawing/2014/main" id="{120C8185-73EE-2609-741D-119CFE40FAF6}"/>
              </a:ext>
            </a:extLst>
          </p:cNvPr>
          <p:cNvSpPr>
            <a:spLocks noGrp="1"/>
          </p:cNvSpPr>
          <p:nvPr>
            <p:ph type="dt" sz="half" idx="10"/>
          </p:nvPr>
        </p:nvSpPr>
        <p:spPr/>
        <p:txBody>
          <a:bodyPr/>
          <a:lstStyle/>
          <a:p>
            <a:r>
              <a:rPr lang="en-US"/>
              <a:t>6/17/2026</a:t>
            </a:r>
            <a:endParaRPr lang="en-US" dirty="0"/>
          </a:p>
        </p:txBody>
      </p:sp>
      <p:sp>
        <p:nvSpPr>
          <p:cNvPr id="5" name="Footer Placeholder 4">
            <a:extLst>
              <a:ext uri="{FF2B5EF4-FFF2-40B4-BE49-F238E27FC236}">
                <a16:creationId xmlns:a16="http://schemas.microsoft.com/office/drawing/2014/main" id="{51740EEF-38F9-C27A-1C9D-BE1FBA86F054}"/>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3E81E0C6-8E5E-8B7E-DC94-BDD9DA6FA1AE}"/>
              </a:ext>
            </a:extLst>
          </p:cNvPr>
          <p:cNvSpPr>
            <a:spLocks noGrp="1"/>
          </p:cNvSpPr>
          <p:nvPr>
            <p:ph type="sldNum" sz="quarter" idx="12"/>
          </p:nvPr>
        </p:nvSpPr>
        <p:spPr/>
        <p:txBody>
          <a:bodyPr/>
          <a:lstStyle/>
          <a:p>
            <a:fld id="{13E3B7D2-2C23-477A-B7E5-64419E75BE45}" type="slidenum">
              <a:rPr lang="en-US" smtClean="0"/>
              <a:pPr/>
              <a:t>13</a:t>
            </a:fld>
            <a:endParaRPr lang="en-US" dirty="0"/>
          </a:p>
        </p:txBody>
      </p:sp>
      <p:pic>
        <p:nvPicPr>
          <p:cNvPr id="24" name="Picture 23">
            <a:extLst>
              <a:ext uri="{FF2B5EF4-FFF2-40B4-BE49-F238E27FC236}">
                <a16:creationId xmlns:a16="http://schemas.microsoft.com/office/drawing/2014/main" id="{C9359EB0-FF95-A477-E350-FC5754AD93B2}"/>
              </a:ext>
            </a:extLst>
          </p:cNvPr>
          <p:cNvPicPr>
            <a:picLocks noChangeAspect="1"/>
          </p:cNvPicPr>
          <p:nvPr/>
        </p:nvPicPr>
        <p:blipFill>
          <a:blip r:embed="rId2"/>
          <a:stretch>
            <a:fillRect/>
          </a:stretch>
        </p:blipFill>
        <p:spPr>
          <a:xfrm>
            <a:off x="7967319" y="1974986"/>
            <a:ext cx="4039386" cy="2401071"/>
          </a:xfrm>
          <a:prstGeom prst="rect">
            <a:avLst/>
          </a:prstGeom>
        </p:spPr>
      </p:pic>
    </p:spTree>
    <p:extLst>
      <p:ext uri="{BB962C8B-B14F-4D97-AF65-F5344CB8AC3E}">
        <p14:creationId xmlns:p14="http://schemas.microsoft.com/office/powerpoint/2010/main" val="2415461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401B1-CD5F-C5B4-1996-0B96A279FD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E1B67D-4B05-710A-5601-7843AC29064E}"/>
              </a:ext>
            </a:extLst>
          </p:cNvPr>
          <p:cNvSpPr>
            <a:spLocks noGrp="1"/>
          </p:cNvSpPr>
          <p:nvPr>
            <p:ph type="title"/>
          </p:nvPr>
        </p:nvSpPr>
        <p:spPr/>
        <p:txBody>
          <a:bodyPr/>
          <a:lstStyle/>
          <a:p>
            <a:r>
              <a:rPr lang="en-US" dirty="0"/>
              <a:t>Load-leveling study (ESM-F4) – Operating near power rating</a:t>
            </a:r>
          </a:p>
        </p:txBody>
      </p:sp>
      <p:sp>
        <p:nvSpPr>
          <p:cNvPr id="4" name="Date Placeholder 3">
            <a:extLst>
              <a:ext uri="{FF2B5EF4-FFF2-40B4-BE49-F238E27FC236}">
                <a16:creationId xmlns:a16="http://schemas.microsoft.com/office/drawing/2014/main" id="{F4093146-1007-3405-F8B6-3122AD1A70F5}"/>
              </a:ext>
            </a:extLst>
          </p:cNvPr>
          <p:cNvSpPr>
            <a:spLocks noGrp="1"/>
          </p:cNvSpPr>
          <p:nvPr>
            <p:ph type="dt" sz="half" idx="10"/>
          </p:nvPr>
        </p:nvSpPr>
        <p:spPr/>
        <p:txBody>
          <a:bodyPr/>
          <a:lstStyle/>
          <a:p>
            <a:r>
              <a:rPr lang="en-US"/>
              <a:t>6/17/2026</a:t>
            </a:r>
            <a:endParaRPr lang="en-US" dirty="0"/>
          </a:p>
        </p:txBody>
      </p:sp>
      <p:sp>
        <p:nvSpPr>
          <p:cNvPr id="5" name="Footer Placeholder 4">
            <a:extLst>
              <a:ext uri="{FF2B5EF4-FFF2-40B4-BE49-F238E27FC236}">
                <a16:creationId xmlns:a16="http://schemas.microsoft.com/office/drawing/2014/main" id="{EE3609A1-1708-F4DC-A6DB-923C8DD8DF18}"/>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0BC88FBD-05A9-3A6A-0B0E-8CD061FF10CB}"/>
              </a:ext>
            </a:extLst>
          </p:cNvPr>
          <p:cNvSpPr>
            <a:spLocks noGrp="1"/>
          </p:cNvSpPr>
          <p:nvPr>
            <p:ph type="sldNum" sz="quarter" idx="12"/>
          </p:nvPr>
        </p:nvSpPr>
        <p:spPr/>
        <p:txBody>
          <a:bodyPr/>
          <a:lstStyle/>
          <a:p>
            <a:fld id="{13E3B7D2-2C23-477A-B7E5-64419E75BE45}" type="slidenum">
              <a:rPr lang="en-US" smtClean="0"/>
              <a:t>14</a:t>
            </a:fld>
            <a:endParaRPr lang="en-US" dirty="0"/>
          </a:p>
        </p:txBody>
      </p:sp>
      <p:sp>
        <p:nvSpPr>
          <p:cNvPr id="8" name="Content Placeholder 7">
            <a:extLst>
              <a:ext uri="{FF2B5EF4-FFF2-40B4-BE49-F238E27FC236}">
                <a16:creationId xmlns:a16="http://schemas.microsoft.com/office/drawing/2014/main" id="{D56D54B0-FE6F-200C-89DF-5ACB9A466E64}"/>
              </a:ext>
            </a:extLst>
          </p:cNvPr>
          <p:cNvSpPr>
            <a:spLocks noGrp="1"/>
          </p:cNvSpPr>
          <p:nvPr>
            <p:ph idx="1"/>
          </p:nvPr>
        </p:nvSpPr>
        <p:spPr/>
        <p:txBody>
          <a:bodyPr>
            <a:normAutofit fontScale="92500" lnSpcReduction="20000"/>
          </a:bodyPr>
          <a:lstStyle/>
          <a:p>
            <a:r>
              <a:rPr lang="en-US" dirty="0"/>
              <a:t>Scenario: Enabling sources to operate near their power rating by providing power when the load temporarily exceeds the power rating of the sources</a:t>
            </a:r>
          </a:p>
          <a:p>
            <a:pPr lvl="1"/>
            <a:r>
              <a:rPr lang="en-US" dirty="0"/>
              <a:t>Length of temporary time duration is a design variable, typically on order of several minutes.</a:t>
            </a:r>
          </a:p>
          <a:p>
            <a:r>
              <a:rPr lang="en-US" dirty="0"/>
              <a:t>Employ quasi-steady-state simulation to determine if system response is satisfactory.</a:t>
            </a:r>
          </a:p>
          <a:p>
            <a:pPr lvl="1"/>
            <a:r>
              <a:rPr lang="en-US" dirty="0"/>
              <a:t>Load exceeds generator rating for short period of time</a:t>
            </a:r>
          </a:p>
          <a:p>
            <a:pPr lvl="1"/>
            <a:r>
              <a:rPr lang="en-US" dirty="0"/>
              <a:t>Load returns to below generator rating; energy storage recharges</a:t>
            </a:r>
          </a:p>
          <a:p>
            <a:pPr lvl="1"/>
            <a:r>
              <a:rPr lang="en-US" dirty="0"/>
              <a:t>Load exceeds generator rating for an extended period of time</a:t>
            </a:r>
          </a:p>
          <a:p>
            <a:pPr lvl="1"/>
            <a:r>
              <a:rPr lang="en-US" dirty="0"/>
              <a:t>Standby generator set starts and comes on line</a:t>
            </a:r>
          </a:p>
          <a:p>
            <a:pPr lvl="1"/>
            <a:r>
              <a:rPr lang="en-US" dirty="0"/>
              <a:t>Energy storage recharges</a:t>
            </a:r>
          </a:p>
          <a:p>
            <a:r>
              <a:rPr lang="en-US" dirty="0"/>
              <a:t> Energy storage should be evaluated to determine if it has sufficient energy and power capacity.</a:t>
            </a:r>
          </a:p>
          <a:p>
            <a:endParaRPr lang="en-US" dirty="0"/>
          </a:p>
        </p:txBody>
      </p:sp>
    </p:spTree>
    <p:extLst>
      <p:ext uri="{BB962C8B-B14F-4D97-AF65-F5344CB8AC3E}">
        <p14:creationId xmlns:p14="http://schemas.microsoft.com/office/powerpoint/2010/main" val="1845140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CD057-EAC8-CDA9-CC0F-9B1E4962E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6FC921-1198-6524-0772-F4D5BFE0EE9F}"/>
              </a:ext>
            </a:extLst>
          </p:cNvPr>
          <p:cNvSpPr>
            <a:spLocks noGrp="1"/>
          </p:cNvSpPr>
          <p:nvPr>
            <p:ph type="title"/>
          </p:nvPr>
        </p:nvSpPr>
        <p:spPr/>
        <p:txBody>
          <a:bodyPr/>
          <a:lstStyle/>
          <a:p>
            <a:r>
              <a:rPr lang="en-US" dirty="0"/>
              <a:t>Load-leveling study (ESM-F4) – Pulsed load support</a:t>
            </a:r>
          </a:p>
        </p:txBody>
      </p:sp>
      <p:sp>
        <p:nvSpPr>
          <p:cNvPr id="3" name="Content Placeholder 2">
            <a:extLst>
              <a:ext uri="{FF2B5EF4-FFF2-40B4-BE49-F238E27FC236}">
                <a16:creationId xmlns:a16="http://schemas.microsoft.com/office/drawing/2014/main" id="{25837C6D-E9E8-1106-764E-AB1603839E6C}"/>
              </a:ext>
            </a:extLst>
          </p:cNvPr>
          <p:cNvSpPr>
            <a:spLocks noGrp="1"/>
          </p:cNvSpPr>
          <p:nvPr>
            <p:ph sz="half" idx="1"/>
          </p:nvPr>
        </p:nvSpPr>
        <p:spPr/>
        <p:txBody>
          <a:bodyPr>
            <a:normAutofit fontScale="62500" lnSpcReduction="20000"/>
          </a:bodyPr>
          <a:lstStyle/>
          <a:p>
            <a:endParaRPr lang="en-US" dirty="0"/>
          </a:p>
          <a:p>
            <a:endParaRPr lang="en-US" dirty="0"/>
          </a:p>
        </p:txBody>
      </p:sp>
      <p:sp>
        <p:nvSpPr>
          <p:cNvPr id="12" name="Content Placeholder 11">
            <a:extLst>
              <a:ext uri="{FF2B5EF4-FFF2-40B4-BE49-F238E27FC236}">
                <a16:creationId xmlns:a16="http://schemas.microsoft.com/office/drawing/2014/main" id="{74868A1B-63F2-0EF7-C45B-5E922704A38B}"/>
              </a:ext>
            </a:extLst>
          </p:cNvPr>
          <p:cNvSpPr>
            <a:spLocks noGrp="1"/>
          </p:cNvSpPr>
          <p:nvPr>
            <p:ph sz="half" idx="2"/>
          </p:nvPr>
        </p:nvSpPr>
        <p:spPr>
          <a:xfrm>
            <a:off x="838200" y="1825625"/>
            <a:ext cx="6463937" cy="4351338"/>
          </a:xfrm>
        </p:spPr>
        <p:txBody>
          <a:bodyPr>
            <a:normAutofit fontScale="62500" lnSpcReduction="20000"/>
          </a:bodyPr>
          <a:lstStyle/>
          <a:p>
            <a:r>
              <a:rPr lang="en-US" dirty="0"/>
              <a:t>Scenario – Have pulsed load with duty cycle less than time constant of source</a:t>
            </a:r>
          </a:p>
          <a:p>
            <a:pPr lvl="1"/>
            <a:r>
              <a:rPr lang="en-US" dirty="0"/>
              <a:t>Energy storage used to provide difference between power demand and power provided by source.</a:t>
            </a:r>
          </a:p>
          <a:p>
            <a:pPr lvl="1"/>
            <a:r>
              <a:rPr lang="en-US" dirty="0"/>
              <a:t>Over long run, energy storage SOC regulated to midway between its minimum and maximum value. (min + half of useable energy)</a:t>
            </a:r>
          </a:p>
          <a:p>
            <a:r>
              <a:rPr lang="en-US" dirty="0"/>
              <a:t>Employ transient analysis to determine required power and energy capacity of the energy storage system</a:t>
            </a:r>
          </a:p>
          <a:p>
            <a:pPr lvl="1"/>
            <a:r>
              <a:rPr lang="en-US" dirty="0"/>
              <a:t>Model the controls and system dynamics of both the source and energy storage.</a:t>
            </a:r>
          </a:p>
          <a:p>
            <a:pPr lvl="1"/>
            <a:r>
              <a:rPr lang="en-US" dirty="0"/>
              <a:t>Energy storage should have sufficient energy capacity so that neither its maximum or minimum SOC is exceeded.</a:t>
            </a:r>
          </a:p>
          <a:p>
            <a:r>
              <a:rPr lang="en-US" dirty="0"/>
              <a:t>First approximation for energy storage system power and energy</a:t>
            </a:r>
          </a:p>
          <a:p>
            <a:pPr lvl="1"/>
            <a:r>
              <a:rPr lang="en-US" dirty="0"/>
              <a:t>Power rating of energy storage should be at least the magnitude of the pulse.</a:t>
            </a:r>
          </a:p>
          <a:p>
            <a:pPr lvl="1"/>
            <a:r>
              <a:rPr lang="en-US" dirty="0"/>
              <a:t>The useable energy rating of energy storage should be a multiplier times twice the product of the average value of the pulsed load and the source time constant.</a:t>
            </a:r>
          </a:p>
          <a:p>
            <a:pPr lvl="2"/>
            <a:r>
              <a:rPr lang="en-US" dirty="0"/>
              <a:t>Multiplier provides a butter for unmodeled situations</a:t>
            </a:r>
          </a:p>
        </p:txBody>
      </p:sp>
      <p:sp>
        <p:nvSpPr>
          <p:cNvPr id="4" name="Date Placeholder 3">
            <a:extLst>
              <a:ext uri="{FF2B5EF4-FFF2-40B4-BE49-F238E27FC236}">
                <a16:creationId xmlns:a16="http://schemas.microsoft.com/office/drawing/2014/main" id="{8C08D097-8130-2110-AB28-D42E7DFEFDF3}"/>
              </a:ext>
            </a:extLst>
          </p:cNvPr>
          <p:cNvSpPr>
            <a:spLocks noGrp="1"/>
          </p:cNvSpPr>
          <p:nvPr>
            <p:ph type="dt" sz="half" idx="10"/>
          </p:nvPr>
        </p:nvSpPr>
        <p:spPr/>
        <p:txBody>
          <a:bodyPr/>
          <a:lstStyle/>
          <a:p>
            <a:r>
              <a:rPr lang="en-US"/>
              <a:t>6/17/2026</a:t>
            </a:r>
            <a:endParaRPr lang="en-US" dirty="0"/>
          </a:p>
        </p:txBody>
      </p:sp>
      <p:sp>
        <p:nvSpPr>
          <p:cNvPr id="5" name="Footer Placeholder 4">
            <a:extLst>
              <a:ext uri="{FF2B5EF4-FFF2-40B4-BE49-F238E27FC236}">
                <a16:creationId xmlns:a16="http://schemas.microsoft.com/office/drawing/2014/main" id="{66F5FF82-F0D1-8A29-9F38-D0509216EEE6}"/>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E3EE13AD-222D-E9BE-DF51-821A17FEF69F}"/>
              </a:ext>
            </a:extLst>
          </p:cNvPr>
          <p:cNvSpPr>
            <a:spLocks noGrp="1"/>
          </p:cNvSpPr>
          <p:nvPr>
            <p:ph type="sldNum" sz="quarter" idx="12"/>
          </p:nvPr>
        </p:nvSpPr>
        <p:spPr/>
        <p:txBody>
          <a:bodyPr/>
          <a:lstStyle/>
          <a:p>
            <a:fld id="{13E3B7D2-2C23-477A-B7E5-64419E75BE45}" type="slidenum">
              <a:rPr lang="en-US" smtClean="0"/>
              <a:pPr/>
              <a:t>15</a:t>
            </a:fld>
            <a:endParaRPr lang="en-US" dirty="0"/>
          </a:p>
        </p:txBody>
      </p:sp>
      <p:pic>
        <p:nvPicPr>
          <p:cNvPr id="14" name="Picture 13">
            <a:extLst>
              <a:ext uri="{FF2B5EF4-FFF2-40B4-BE49-F238E27FC236}">
                <a16:creationId xmlns:a16="http://schemas.microsoft.com/office/drawing/2014/main" id="{6B7781FC-174D-A87C-8810-5E14E219D6A9}"/>
              </a:ext>
            </a:extLst>
          </p:cNvPr>
          <p:cNvPicPr>
            <a:picLocks noChangeAspect="1"/>
          </p:cNvPicPr>
          <p:nvPr/>
        </p:nvPicPr>
        <p:blipFill>
          <a:blip r:embed="rId2"/>
          <a:stretch>
            <a:fillRect/>
          </a:stretch>
        </p:blipFill>
        <p:spPr>
          <a:xfrm>
            <a:off x="7268109" y="2237983"/>
            <a:ext cx="4923891" cy="2987160"/>
          </a:xfrm>
          <a:prstGeom prst="rect">
            <a:avLst/>
          </a:prstGeom>
        </p:spPr>
      </p:pic>
    </p:spTree>
    <p:extLst>
      <p:ext uri="{BB962C8B-B14F-4D97-AF65-F5344CB8AC3E}">
        <p14:creationId xmlns:p14="http://schemas.microsoft.com/office/powerpoint/2010/main" val="41603208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654C7-CB38-5033-FED8-63AF716FC078}"/>
              </a:ext>
            </a:extLst>
          </p:cNvPr>
          <p:cNvSpPr>
            <a:spLocks noGrp="1"/>
          </p:cNvSpPr>
          <p:nvPr>
            <p:ph type="title"/>
          </p:nvPr>
        </p:nvSpPr>
        <p:spPr/>
        <p:txBody>
          <a:bodyPr>
            <a:normAutofit fontScale="90000"/>
          </a:bodyPr>
          <a:lstStyle/>
          <a:p>
            <a:r>
              <a:rPr lang="en-US" dirty="0"/>
              <a:t>Zonal and compartment survivability analysis (ESM-F5)</a:t>
            </a:r>
            <a:br>
              <a:rPr lang="en-US" dirty="0"/>
            </a:br>
            <a:endParaRPr lang="en-US" dirty="0"/>
          </a:p>
        </p:txBody>
      </p:sp>
      <p:sp>
        <p:nvSpPr>
          <p:cNvPr id="3" name="Content Placeholder 2">
            <a:extLst>
              <a:ext uri="{FF2B5EF4-FFF2-40B4-BE49-F238E27FC236}">
                <a16:creationId xmlns:a16="http://schemas.microsoft.com/office/drawing/2014/main" id="{51F456A1-D2DA-8F90-76E3-9AE8E363B477}"/>
              </a:ext>
            </a:extLst>
          </p:cNvPr>
          <p:cNvSpPr>
            <a:spLocks noGrp="1"/>
          </p:cNvSpPr>
          <p:nvPr>
            <p:ph idx="1"/>
          </p:nvPr>
        </p:nvSpPr>
        <p:spPr>
          <a:xfrm>
            <a:off x="838200" y="1825625"/>
            <a:ext cx="10017034" cy="4351338"/>
          </a:xfrm>
        </p:spPr>
        <p:txBody>
          <a:bodyPr>
            <a:normAutofit lnSpcReduction="10000"/>
          </a:bodyPr>
          <a:lstStyle/>
          <a:p>
            <a:r>
              <a:rPr lang="en-US" dirty="0"/>
              <a:t>Zonal survivability analysis</a:t>
            </a:r>
          </a:p>
          <a:p>
            <a:pPr lvl="1"/>
            <a:r>
              <a:rPr lang="en-US" dirty="0"/>
              <a:t>Each zone and pair of adjacent zones is assumed damaged</a:t>
            </a:r>
          </a:p>
          <a:p>
            <a:pPr lvl="1"/>
            <a:r>
              <a:rPr lang="en-US" dirty="0"/>
              <a:t>Undamaged zones examined to ensure sufficient</a:t>
            </a:r>
          </a:p>
          <a:p>
            <a:pPr lvl="2"/>
            <a:r>
              <a:rPr lang="en-US" dirty="0"/>
              <a:t>Generation capacity</a:t>
            </a:r>
          </a:p>
          <a:p>
            <a:pPr lvl="2"/>
            <a:r>
              <a:rPr lang="en-US" dirty="0"/>
              <a:t>Connectivity</a:t>
            </a:r>
          </a:p>
          <a:p>
            <a:pPr lvl="2"/>
            <a:r>
              <a:rPr lang="en-US" dirty="0"/>
              <a:t>Energy storage capacity</a:t>
            </a:r>
          </a:p>
          <a:p>
            <a:r>
              <a:rPr lang="en-US" dirty="0"/>
              <a:t>Compartment Survivability analysis</a:t>
            </a:r>
          </a:p>
          <a:p>
            <a:pPr lvl="1"/>
            <a:r>
              <a:rPr lang="en-US" dirty="0"/>
              <a:t>Determines if power connectivity can be restored to undamaged mission critical equipment in damaged zones</a:t>
            </a:r>
          </a:p>
          <a:p>
            <a:pPr lvl="1"/>
            <a:r>
              <a:rPr lang="en-US" dirty="0"/>
              <a:t>Determines if undamaged zones have sufficient generation and energy storage capacity to supply mission critical equipment in damaged zones</a:t>
            </a:r>
          </a:p>
        </p:txBody>
      </p:sp>
      <p:sp>
        <p:nvSpPr>
          <p:cNvPr id="4" name="Date Placeholder 3">
            <a:extLst>
              <a:ext uri="{FF2B5EF4-FFF2-40B4-BE49-F238E27FC236}">
                <a16:creationId xmlns:a16="http://schemas.microsoft.com/office/drawing/2014/main" id="{FC2D32C0-6511-BF8C-26E2-28E2FD2925EB}"/>
              </a:ext>
            </a:extLst>
          </p:cNvPr>
          <p:cNvSpPr>
            <a:spLocks noGrp="1"/>
          </p:cNvSpPr>
          <p:nvPr>
            <p:ph type="dt" sz="half" idx="10"/>
          </p:nvPr>
        </p:nvSpPr>
        <p:spPr/>
        <p:txBody>
          <a:bodyPr/>
          <a:lstStyle/>
          <a:p>
            <a:r>
              <a:rPr lang="en-US"/>
              <a:t>6/17/2026</a:t>
            </a:r>
            <a:endParaRPr lang="en-US" dirty="0"/>
          </a:p>
        </p:txBody>
      </p:sp>
      <p:sp>
        <p:nvSpPr>
          <p:cNvPr id="5" name="Footer Placeholder 4">
            <a:extLst>
              <a:ext uri="{FF2B5EF4-FFF2-40B4-BE49-F238E27FC236}">
                <a16:creationId xmlns:a16="http://schemas.microsoft.com/office/drawing/2014/main" id="{39C8E9A9-6281-AC65-78F7-6041FACD655D}"/>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D22E0F67-E64D-B56D-1579-DB87B57F5366}"/>
              </a:ext>
            </a:extLst>
          </p:cNvPr>
          <p:cNvSpPr>
            <a:spLocks noGrp="1"/>
          </p:cNvSpPr>
          <p:nvPr>
            <p:ph type="sldNum" sz="quarter" idx="12"/>
          </p:nvPr>
        </p:nvSpPr>
        <p:spPr/>
        <p:txBody>
          <a:bodyPr/>
          <a:lstStyle/>
          <a:p>
            <a:fld id="{13E3B7D2-2C23-477A-B7E5-64419E75BE45}" type="slidenum">
              <a:rPr lang="en-US" smtClean="0"/>
              <a:t>16</a:t>
            </a:fld>
            <a:endParaRPr lang="en-US" dirty="0"/>
          </a:p>
        </p:txBody>
      </p:sp>
    </p:spTree>
    <p:extLst>
      <p:ext uri="{BB962C8B-B14F-4D97-AF65-F5344CB8AC3E}">
        <p14:creationId xmlns:p14="http://schemas.microsoft.com/office/powerpoint/2010/main" val="13077677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4D08C-C5A8-D3D8-3955-023EB48EDFDC}"/>
              </a:ext>
            </a:extLst>
          </p:cNvPr>
          <p:cNvSpPr>
            <a:spLocks noGrp="1"/>
          </p:cNvSpPr>
          <p:nvPr>
            <p:ph type="title"/>
          </p:nvPr>
        </p:nvSpPr>
        <p:spPr/>
        <p:txBody>
          <a:bodyPr/>
          <a:lstStyle/>
          <a:p>
            <a:r>
              <a:rPr lang="en-US" dirty="0"/>
              <a:t>Endurance energy calculations (ESM-F5)</a:t>
            </a:r>
          </a:p>
        </p:txBody>
      </p:sp>
      <p:sp>
        <p:nvSpPr>
          <p:cNvPr id="7" name="Content Placeholder 6">
            <a:extLst>
              <a:ext uri="{FF2B5EF4-FFF2-40B4-BE49-F238E27FC236}">
                <a16:creationId xmlns:a16="http://schemas.microsoft.com/office/drawing/2014/main" id="{B1988F8D-64B6-CFCC-DC48-92A069CBD069}"/>
              </a:ext>
            </a:extLst>
          </p:cNvPr>
          <p:cNvSpPr>
            <a:spLocks noGrp="1"/>
          </p:cNvSpPr>
          <p:nvPr>
            <p:ph sz="half" idx="1"/>
          </p:nvPr>
        </p:nvSpPr>
        <p:spPr>
          <a:xfrm>
            <a:off x="838200" y="1825625"/>
            <a:ext cx="4114801" cy="4351338"/>
          </a:xfrm>
        </p:spPr>
        <p:txBody>
          <a:bodyPr>
            <a:normAutofit fontScale="77500" lnSpcReduction="20000"/>
          </a:bodyPr>
          <a:lstStyle/>
          <a:p>
            <a:r>
              <a:rPr lang="en-US" dirty="0"/>
              <a:t>Required Inputs</a:t>
            </a:r>
          </a:p>
          <a:p>
            <a:pPr lvl="1"/>
            <a:r>
              <a:rPr lang="en-US" dirty="0"/>
              <a:t>Economical Transit</a:t>
            </a:r>
          </a:p>
          <a:p>
            <a:pPr lvl="2"/>
            <a:r>
              <a:rPr lang="en-US" dirty="0"/>
              <a:t>Economical transit distance (NM)</a:t>
            </a:r>
          </a:p>
          <a:p>
            <a:pPr lvl="2"/>
            <a:r>
              <a:rPr lang="en-US" dirty="0"/>
              <a:t>Endurance Speed (kt)</a:t>
            </a:r>
          </a:p>
          <a:p>
            <a:pPr lvl="1"/>
            <a:r>
              <a:rPr lang="en-US" dirty="0"/>
              <a:t>Operational Presence</a:t>
            </a:r>
          </a:p>
          <a:p>
            <a:pPr lvl="2"/>
            <a:r>
              <a:rPr lang="en-US" dirty="0"/>
              <a:t>Operational Mission</a:t>
            </a:r>
          </a:p>
          <a:p>
            <a:pPr lvl="2"/>
            <a:r>
              <a:rPr lang="en-US" dirty="0"/>
              <a:t>Speed-time profile (kt vs % time)</a:t>
            </a:r>
          </a:p>
          <a:p>
            <a:pPr lvl="2"/>
            <a:r>
              <a:rPr lang="en-US" dirty="0"/>
              <a:t>Operational Presence time (h)</a:t>
            </a:r>
          </a:p>
          <a:p>
            <a:pPr lvl="1"/>
            <a:r>
              <a:rPr lang="en-US" dirty="0"/>
              <a:t>Design Details</a:t>
            </a:r>
          </a:p>
          <a:p>
            <a:pPr lvl="2"/>
            <a:r>
              <a:rPr lang="en-US" dirty="0"/>
              <a:t>24-hour average electrical load</a:t>
            </a:r>
          </a:p>
          <a:p>
            <a:pPr lvl="2"/>
            <a:r>
              <a:rPr lang="en-US" dirty="0"/>
              <a:t>Propulsion electric load vs speed</a:t>
            </a:r>
          </a:p>
          <a:p>
            <a:pPr lvl="2"/>
            <a:r>
              <a:rPr lang="en-US" dirty="0"/>
              <a:t>Plant deterioration allowance (1.25)</a:t>
            </a:r>
          </a:p>
          <a:p>
            <a:pPr lvl="2"/>
            <a:r>
              <a:rPr lang="en-US" dirty="0"/>
              <a:t>Sea state and fouling factor (1.10)</a:t>
            </a:r>
          </a:p>
        </p:txBody>
      </p:sp>
      <p:sp>
        <p:nvSpPr>
          <p:cNvPr id="4" name="Date Placeholder 3">
            <a:extLst>
              <a:ext uri="{FF2B5EF4-FFF2-40B4-BE49-F238E27FC236}">
                <a16:creationId xmlns:a16="http://schemas.microsoft.com/office/drawing/2014/main" id="{1BFFEFF9-ADC5-81BD-E869-FD37DD48994B}"/>
              </a:ext>
            </a:extLst>
          </p:cNvPr>
          <p:cNvSpPr>
            <a:spLocks noGrp="1"/>
          </p:cNvSpPr>
          <p:nvPr>
            <p:ph type="dt" sz="half" idx="10"/>
          </p:nvPr>
        </p:nvSpPr>
        <p:spPr/>
        <p:txBody>
          <a:bodyPr/>
          <a:lstStyle/>
          <a:p>
            <a:r>
              <a:rPr lang="en-US"/>
              <a:t>6/17/2026</a:t>
            </a:r>
            <a:endParaRPr lang="en-US" dirty="0"/>
          </a:p>
        </p:txBody>
      </p:sp>
      <p:sp>
        <p:nvSpPr>
          <p:cNvPr id="5" name="Footer Placeholder 4">
            <a:extLst>
              <a:ext uri="{FF2B5EF4-FFF2-40B4-BE49-F238E27FC236}">
                <a16:creationId xmlns:a16="http://schemas.microsoft.com/office/drawing/2014/main" id="{0A8BC882-59FC-5908-CA00-D4CF345FA1EE}"/>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CAF96616-66B8-89BF-23AA-53C11B476FE3}"/>
              </a:ext>
            </a:extLst>
          </p:cNvPr>
          <p:cNvSpPr>
            <a:spLocks noGrp="1"/>
          </p:cNvSpPr>
          <p:nvPr>
            <p:ph type="sldNum" sz="quarter" idx="12"/>
          </p:nvPr>
        </p:nvSpPr>
        <p:spPr/>
        <p:txBody>
          <a:bodyPr/>
          <a:lstStyle/>
          <a:p>
            <a:fld id="{13E3B7D2-2C23-477A-B7E5-64419E75BE45}" type="slidenum">
              <a:rPr lang="en-US" smtClean="0"/>
              <a:t>17</a:t>
            </a:fld>
            <a:endParaRPr lang="en-US" dirty="0"/>
          </a:p>
        </p:txBody>
      </p:sp>
      <p:pic>
        <p:nvPicPr>
          <p:cNvPr id="10" name="Picture 9">
            <a:extLst>
              <a:ext uri="{FF2B5EF4-FFF2-40B4-BE49-F238E27FC236}">
                <a16:creationId xmlns:a16="http://schemas.microsoft.com/office/drawing/2014/main" id="{A2150006-8ED6-900E-C087-92F44C7A8DDC}"/>
              </a:ext>
            </a:extLst>
          </p:cNvPr>
          <p:cNvPicPr>
            <a:picLocks noChangeAspect="1"/>
          </p:cNvPicPr>
          <p:nvPr/>
        </p:nvPicPr>
        <p:blipFill>
          <a:blip r:embed="rId2"/>
          <a:stretch>
            <a:fillRect/>
          </a:stretch>
        </p:blipFill>
        <p:spPr>
          <a:xfrm>
            <a:off x="4953001" y="1690688"/>
            <a:ext cx="7091297" cy="1599584"/>
          </a:xfrm>
          <a:prstGeom prst="rect">
            <a:avLst/>
          </a:prstGeom>
        </p:spPr>
      </p:pic>
      <p:pic>
        <p:nvPicPr>
          <p:cNvPr id="12" name="Picture 11">
            <a:extLst>
              <a:ext uri="{FF2B5EF4-FFF2-40B4-BE49-F238E27FC236}">
                <a16:creationId xmlns:a16="http://schemas.microsoft.com/office/drawing/2014/main" id="{CAD6BA39-CC5D-3248-210F-D569F1B77C1D}"/>
              </a:ext>
            </a:extLst>
          </p:cNvPr>
          <p:cNvPicPr>
            <a:picLocks noChangeAspect="1"/>
          </p:cNvPicPr>
          <p:nvPr/>
        </p:nvPicPr>
        <p:blipFill>
          <a:blip r:embed="rId3"/>
          <a:stretch>
            <a:fillRect/>
          </a:stretch>
        </p:blipFill>
        <p:spPr>
          <a:xfrm>
            <a:off x="4910072" y="4142621"/>
            <a:ext cx="6981492" cy="1422156"/>
          </a:xfrm>
          <a:prstGeom prst="rect">
            <a:avLst/>
          </a:prstGeom>
        </p:spPr>
      </p:pic>
    </p:spTree>
    <p:extLst>
      <p:ext uri="{BB962C8B-B14F-4D97-AF65-F5344CB8AC3E}">
        <p14:creationId xmlns:p14="http://schemas.microsoft.com/office/powerpoint/2010/main" val="1770319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4E37A-1703-6FB9-2575-109AAB2D8426}"/>
              </a:ext>
            </a:extLst>
          </p:cNvPr>
          <p:cNvSpPr>
            <a:spLocks noGrp="1"/>
          </p:cNvSpPr>
          <p:nvPr>
            <p:ph type="title"/>
          </p:nvPr>
        </p:nvSpPr>
        <p:spPr/>
        <p:txBody>
          <a:bodyPr/>
          <a:lstStyle/>
          <a:p>
            <a:r>
              <a:rPr lang="en-US" dirty="0"/>
              <a:t>Essential Questions</a:t>
            </a:r>
          </a:p>
        </p:txBody>
      </p:sp>
      <p:graphicFrame>
        <p:nvGraphicFramePr>
          <p:cNvPr id="6" name="Content Placeholder 5">
            <a:extLst>
              <a:ext uri="{FF2B5EF4-FFF2-40B4-BE49-F238E27FC236}">
                <a16:creationId xmlns:a16="http://schemas.microsoft.com/office/drawing/2014/main" id="{59DB4A07-2102-4C2B-A526-8C77D69B2590}"/>
              </a:ext>
            </a:extLst>
          </p:cNvPr>
          <p:cNvGraphicFramePr>
            <a:graphicFrameLocks noGrp="1"/>
          </p:cNvGraphicFramePr>
          <p:nvPr>
            <p:ph idx="1"/>
            <p:extLst>
              <p:ext uri="{D42A27DB-BD31-4B8C-83A1-F6EECF244321}">
                <p14:modId xmlns:p14="http://schemas.microsoft.com/office/powerpoint/2010/main" val="1091963612"/>
              </p:ext>
            </p:extLst>
          </p:nvPr>
        </p:nvGraphicFramePr>
        <p:xfrm>
          <a:off x="1520042" y="1935639"/>
          <a:ext cx="9833758" cy="4175760"/>
        </p:xfrm>
        <a:graphic>
          <a:graphicData uri="http://schemas.openxmlformats.org/drawingml/2006/table">
            <a:tbl>
              <a:tblPr/>
              <a:tblGrid>
                <a:gridCol w="7049150">
                  <a:extLst>
                    <a:ext uri="{9D8B030D-6E8A-4147-A177-3AD203B41FA5}">
                      <a16:colId xmlns:a16="http://schemas.microsoft.com/office/drawing/2014/main" val="136993684"/>
                    </a:ext>
                  </a:extLst>
                </a:gridCol>
                <a:gridCol w="2784608">
                  <a:extLst>
                    <a:ext uri="{9D8B030D-6E8A-4147-A177-3AD203B41FA5}">
                      <a16:colId xmlns:a16="http://schemas.microsoft.com/office/drawing/2014/main" val="3524295997"/>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b="0" i="0" kern="1200" dirty="0">
                          <a:solidFill>
                            <a:schemeClr val="tx1"/>
                          </a:solidFill>
                          <a:effectLst/>
                          <a:latin typeface="+mn-lt"/>
                          <a:ea typeface="+mn-ea"/>
                          <a:cs typeface="+mn-cs"/>
                        </a:rPr>
                        <a:t>What is quasi-steady state simulation?</a:t>
                      </a:r>
                      <a:endParaRPr lang="en-US" sz="2800" kern="1200" dirty="0">
                        <a:solidFill>
                          <a:schemeClr val="tx1"/>
                        </a:solidFill>
                        <a:latin typeface="+mn-lt"/>
                        <a:ea typeface="+mn-ea"/>
                        <a:cs typeface="+mn-cs"/>
                      </a:endParaRPr>
                    </a:p>
                  </a:txBody>
                  <a:tcPr anchor="ctr">
                    <a:lnL>
                      <a:noFill/>
                    </a:lnL>
                    <a:lnR>
                      <a:noFill/>
                    </a:lnR>
                    <a:lnT>
                      <a:noFill/>
                    </a:lnT>
                    <a:lnB>
                      <a:noFill/>
                    </a:lnB>
                    <a:noFill/>
                  </a:tcPr>
                </a:tc>
                <a:tc>
                  <a:txBody>
                    <a:bodyPr/>
                    <a:lstStyle/>
                    <a:p>
                      <a:pPr>
                        <a:buNone/>
                      </a:pPr>
                      <a:r>
                        <a:rPr lang="en-US" sz="2800" dirty="0"/>
                        <a:t>Understand</a:t>
                      </a:r>
                    </a:p>
                  </a:txBody>
                  <a:tcPr anchor="ctr">
                    <a:lnL>
                      <a:noFill/>
                    </a:lnL>
                    <a:lnR>
                      <a:noFill/>
                    </a:lnR>
                    <a:lnT>
                      <a:noFill/>
                    </a:lnT>
                    <a:lnB>
                      <a:noFill/>
                    </a:lnB>
                    <a:noFill/>
                  </a:tcPr>
                </a:tc>
                <a:extLst>
                  <a:ext uri="{0D108BD9-81ED-4DB2-BD59-A6C34878D82A}">
                    <a16:rowId xmlns:a16="http://schemas.microsoft.com/office/drawing/2014/main" val="3621392832"/>
                  </a:ext>
                </a:extLst>
              </a:tr>
              <a:tr h="0">
                <a:tc>
                  <a:txBody>
                    <a:bodyPr/>
                    <a:lstStyle/>
                    <a:p>
                      <a:pPr>
                        <a:buNone/>
                      </a:pPr>
                      <a:r>
                        <a:rPr lang="en-US" sz="2800" kern="1200" dirty="0">
                          <a:solidFill>
                            <a:schemeClr val="tx1"/>
                          </a:solidFill>
                          <a:latin typeface="+mn-lt"/>
                          <a:ea typeface="+mn-ea"/>
                          <a:cs typeface="+mn-cs"/>
                        </a:rPr>
                        <a:t>What are the three major technologies used for shipboard energy storage systems?</a:t>
                      </a:r>
                    </a:p>
                  </a:txBody>
                  <a:tcPr anchor="ctr">
                    <a:lnL>
                      <a:noFill/>
                    </a:lnL>
                    <a:lnR>
                      <a:noFill/>
                    </a:lnR>
                    <a:lnT>
                      <a:noFill/>
                    </a:lnT>
                    <a:lnB>
                      <a:noFill/>
                    </a:lnB>
                    <a:noFill/>
                  </a:tcPr>
                </a:tc>
                <a:tc>
                  <a:txBody>
                    <a:bodyPr/>
                    <a:lstStyle/>
                    <a:p>
                      <a:pPr>
                        <a:buNone/>
                      </a:pPr>
                      <a:r>
                        <a:rPr lang="en-US" sz="2800" dirty="0"/>
                        <a:t>Understand</a:t>
                      </a:r>
                    </a:p>
                  </a:txBody>
                  <a:tcPr anchor="ctr">
                    <a:lnL>
                      <a:noFill/>
                    </a:lnL>
                    <a:lnR>
                      <a:noFill/>
                    </a:lnR>
                    <a:lnT>
                      <a:noFill/>
                    </a:lnT>
                    <a:lnB>
                      <a:noFill/>
                    </a:lnB>
                    <a:noFill/>
                  </a:tcPr>
                </a:tc>
                <a:extLst>
                  <a:ext uri="{0D108BD9-81ED-4DB2-BD59-A6C34878D82A}">
                    <a16:rowId xmlns:a16="http://schemas.microsoft.com/office/drawing/2014/main" val="2452290248"/>
                  </a:ext>
                </a:extLst>
              </a:tr>
              <a:tr h="0">
                <a:tc>
                  <a:txBody>
                    <a:bodyPr/>
                    <a:lstStyle/>
                    <a:p>
                      <a:pPr>
                        <a:buNone/>
                      </a:pPr>
                      <a:r>
                        <a:rPr lang="en-US" sz="2800" b="0" i="0" kern="1200" dirty="0">
                          <a:solidFill>
                            <a:schemeClr val="tx1"/>
                          </a:solidFill>
                          <a:effectLst/>
                          <a:latin typeface="+mn-lt"/>
                          <a:ea typeface="+mn-ea"/>
                          <a:cs typeface="+mn-cs"/>
                        </a:rPr>
                        <a:t>What are the different functions of energy storage?</a:t>
                      </a:r>
                      <a:endParaRPr lang="en-US" sz="2800" kern="1200" dirty="0">
                        <a:solidFill>
                          <a:schemeClr val="tx1"/>
                        </a:solidFill>
                        <a:latin typeface="+mn-lt"/>
                        <a:ea typeface="+mn-ea"/>
                        <a:cs typeface="+mn-cs"/>
                      </a:endParaRPr>
                    </a:p>
                  </a:txBody>
                  <a:tcPr anchor="ctr">
                    <a:lnL>
                      <a:noFill/>
                    </a:lnL>
                    <a:lnR>
                      <a:noFill/>
                    </a:lnR>
                    <a:lnT>
                      <a:noFill/>
                    </a:lnT>
                    <a:lnB>
                      <a:noFill/>
                    </a:lnB>
                    <a:noFill/>
                  </a:tcPr>
                </a:tc>
                <a:tc>
                  <a:txBody>
                    <a:bodyPr/>
                    <a:lstStyle/>
                    <a:p>
                      <a:pPr>
                        <a:buNone/>
                      </a:pPr>
                      <a:r>
                        <a:rPr lang="en-US" sz="2800" dirty="0"/>
                        <a:t>Understand</a:t>
                      </a:r>
                    </a:p>
                  </a:txBody>
                  <a:tcPr anchor="ctr">
                    <a:lnL>
                      <a:noFill/>
                    </a:lnL>
                    <a:lnR>
                      <a:noFill/>
                    </a:lnR>
                    <a:lnT>
                      <a:noFill/>
                    </a:lnT>
                    <a:lnB>
                      <a:noFill/>
                    </a:lnB>
                    <a:noFill/>
                  </a:tcPr>
                </a:tc>
                <a:extLst>
                  <a:ext uri="{0D108BD9-81ED-4DB2-BD59-A6C34878D82A}">
                    <a16:rowId xmlns:a16="http://schemas.microsoft.com/office/drawing/2014/main" val="4027165676"/>
                  </a:ext>
                </a:extLst>
              </a:tr>
              <a:tr h="0">
                <a:tc>
                  <a:txBody>
                    <a:bodyPr/>
                    <a:lstStyle/>
                    <a:p>
                      <a:pPr>
                        <a:buNone/>
                      </a:pPr>
                      <a:r>
                        <a:rPr lang="en-US" sz="2800" b="0" i="0" kern="1200" dirty="0">
                          <a:solidFill>
                            <a:schemeClr val="tx1"/>
                          </a:solidFill>
                          <a:effectLst/>
                          <a:latin typeface="+mn-lt"/>
                          <a:ea typeface="+mn-ea"/>
                          <a:cs typeface="+mn-cs"/>
                        </a:rPr>
                        <a:t>How is energy storage capacity determined for the different energy storage system applications?</a:t>
                      </a:r>
                      <a:endParaRPr lang="en-US" sz="2800" dirty="0"/>
                    </a:p>
                  </a:txBody>
                  <a:tcPr anchor="ctr">
                    <a:lnL>
                      <a:noFill/>
                    </a:lnL>
                    <a:lnR>
                      <a:noFill/>
                    </a:lnR>
                    <a:lnT>
                      <a:noFill/>
                    </a:lnT>
                    <a:lnB>
                      <a:noFill/>
                    </a:lnB>
                    <a:noFill/>
                  </a:tcPr>
                </a:tc>
                <a:tc>
                  <a:txBody>
                    <a:bodyPr/>
                    <a:lstStyle/>
                    <a:p>
                      <a:pPr>
                        <a:buNone/>
                      </a:pPr>
                      <a:r>
                        <a:rPr lang="en-US" sz="2800" dirty="0"/>
                        <a:t>Understand</a:t>
                      </a:r>
                    </a:p>
                  </a:txBody>
                  <a:tcPr anchor="ctr">
                    <a:lnL>
                      <a:noFill/>
                    </a:lnL>
                    <a:lnR>
                      <a:noFill/>
                    </a:lnR>
                    <a:lnT>
                      <a:noFill/>
                    </a:lnT>
                    <a:lnB>
                      <a:noFill/>
                    </a:lnB>
                    <a:noFill/>
                  </a:tcPr>
                </a:tc>
                <a:extLst>
                  <a:ext uri="{0D108BD9-81ED-4DB2-BD59-A6C34878D82A}">
                    <a16:rowId xmlns:a16="http://schemas.microsoft.com/office/drawing/2014/main" val="2066778763"/>
                  </a:ext>
                </a:extLst>
              </a:tr>
              <a:tr h="0">
                <a:tc>
                  <a:txBody>
                    <a:bodyPr/>
                    <a:lstStyle/>
                    <a:p>
                      <a:pPr>
                        <a:buNone/>
                      </a:pPr>
                      <a:endParaRPr lang="en-US" sz="2000" kern="1200" dirty="0">
                        <a:solidFill>
                          <a:schemeClr val="tx1"/>
                        </a:solidFill>
                        <a:latin typeface="+mn-lt"/>
                        <a:ea typeface="+mn-ea"/>
                        <a:cs typeface="+mn-cs"/>
                      </a:endParaRPr>
                    </a:p>
                  </a:txBody>
                  <a:tcPr anchor="ctr">
                    <a:lnL>
                      <a:noFill/>
                    </a:lnL>
                    <a:lnR>
                      <a:noFill/>
                    </a:lnR>
                    <a:lnT>
                      <a:noFill/>
                    </a:lnT>
                    <a:lnB>
                      <a:noFill/>
                    </a:lnB>
                    <a:noFill/>
                  </a:tcPr>
                </a:tc>
                <a:tc>
                  <a:txBody>
                    <a:bodyPr/>
                    <a:lstStyle/>
                    <a:p>
                      <a:pPr>
                        <a:buNone/>
                      </a:pPr>
                      <a:endParaRPr lang="en-US" sz="2000" dirty="0"/>
                    </a:p>
                  </a:txBody>
                  <a:tcPr anchor="ctr">
                    <a:lnL>
                      <a:noFill/>
                    </a:lnL>
                    <a:lnR>
                      <a:noFill/>
                    </a:lnR>
                    <a:lnT>
                      <a:noFill/>
                    </a:lnT>
                    <a:lnB>
                      <a:noFill/>
                    </a:lnB>
                    <a:noFill/>
                  </a:tcPr>
                </a:tc>
                <a:extLst>
                  <a:ext uri="{0D108BD9-81ED-4DB2-BD59-A6C34878D82A}">
                    <a16:rowId xmlns:a16="http://schemas.microsoft.com/office/drawing/2014/main" val="4109610213"/>
                  </a:ext>
                </a:extLst>
              </a:tr>
            </a:tbl>
          </a:graphicData>
        </a:graphic>
      </p:graphicFrame>
      <p:sp>
        <p:nvSpPr>
          <p:cNvPr id="3" name="Slide Number Placeholder 2">
            <a:extLst>
              <a:ext uri="{FF2B5EF4-FFF2-40B4-BE49-F238E27FC236}">
                <a16:creationId xmlns:a16="http://schemas.microsoft.com/office/drawing/2014/main" id="{C52BF393-A538-5620-3A16-5A6CAA075A6D}"/>
              </a:ext>
            </a:extLst>
          </p:cNvPr>
          <p:cNvSpPr>
            <a:spLocks noGrp="1"/>
          </p:cNvSpPr>
          <p:nvPr>
            <p:ph type="sldNum" sz="quarter" idx="12"/>
          </p:nvPr>
        </p:nvSpPr>
        <p:spPr/>
        <p:txBody>
          <a:bodyPr/>
          <a:lstStyle/>
          <a:p>
            <a:fld id="{13E3B7D2-2C23-477A-B7E5-64419E75BE45}" type="slidenum">
              <a:rPr lang="en-US" smtClean="0"/>
              <a:t>2</a:t>
            </a:fld>
            <a:endParaRPr lang="en-US" dirty="0"/>
          </a:p>
        </p:txBody>
      </p:sp>
      <p:sp>
        <p:nvSpPr>
          <p:cNvPr id="5" name="Footer Placeholder 4">
            <a:extLst>
              <a:ext uri="{FF2B5EF4-FFF2-40B4-BE49-F238E27FC236}">
                <a16:creationId xmlns:a16="http://schemas.microsoft.com/office/drawing/2014/main" id="{2187911A-2B07-5A3B-E5D2-AB7AF0E4D199}"/>
              </a:ext>
            </a:extLst>
          </p:cNvPr>
          <p:cNvSpPr>
            <a:spLocks noGrp="1"/>
          </p:cNvSpPr>
          <p:nvPr>
            <p:ph type="ftr" sz="quarter" idx="11"/>
          </p:nvPr>
        </p:nvSpPr>
        <p:spPr/>
        <p:txBody>
          <a:bodyPr/>
          <a:lstStyle/>
          <a:p>
            <a:r>
              <a:rPr lang="en-US" dirty="0"/>
              <a:t>© 2026 by Norbert Doerry                                                                                  This work is licensed via: CC BY 4.0</a:t>
            </a:r>
          </a:p>
        </p:txBody>
      </p:sp>
      <p:sp>
        <p:nvSpPr>
          <p:cNvPr id="7" name="Date Placeholder 6">
            <a:extLst>
              <a:ext uri="{FF2B5EF4-FFF2-40B4-BE49-F238E27FC236}">
                <a16:creationId xmlns:a16="http://schemas.microsoft.com/office/drawing/2014/main" id="{142EC987-552B-0FFD-E1AD-4D23888FAAFC}"/>
              </a:ext>
            </a:extLst>
          </p:cNvPr>
          <p:cNvSpPr>
            <a:spLocks noGrp="1"/>
          </p:cNvSpPr>
          <p:nvPr>
            <p:ph type="dt" sz="half" idx="10"/>
          </p:nvPr>
        </p:nvSpPr>
        <p:spPr/>
        <p:txBody>
          <a:bodyPr/>
          <a:lstStyle/>
          <a:p>
            <a:r>
              <a:rPr lang="en-US"/>
              <a:t>6/17/2026</a:t>
            </a:r>
            <a:endParaRPr lang="en-US" dirty="0"/>
          </a:p>
        </p:txBody>
      </p:sp>
    </p:spTree>
    <p:extLst>
      <p:ext uri="{BB962C8B-B14F-4D97-AF65-F5344CB8AC3E}">
        <p14:creationId xmlns:p14="http://schemas.microsoft.com/office/powerpoint/2010/main" val="2829007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26E96-7451-E68C-D4D0-EF3E91935F3B}"/>
              </a:ext>
            </a:extLst>
          </p:cNvPr>
          <p:cNvSpPr>
            <a:spLocks noGrp="1"/>
          </p:cNvSpPr>
          <p:nvPr>
            <p:ph type="title"/>
          </p:nvPr>
        </p:nvSpPr>
        <p:spPr/>
        <p:txBody>
          <a:bodyPr/>
          <a:lstStyle/>
          <a:p>
            <a:r>
              <a:rPr lang="en-US" dirty="0"/>
              <a:t>Energy Storage Functions</a:t>
            </a:r>
          </a:p>
        </p:txBody>
      </p:sp>
      <p:sp>
        <p:nvSpPr>
          <p:cNvPr id="3" name="Content Placeholder 2">
            <a:extLst>
              <a:ext uri="{FF2B5EF4-FFF2-40B4-BE49-F238E27FC236}">
                <a16:creationId xmlns:a16="http://schemas.microsoft.com/office/drawing/2014/main" id="{FDB45366-F55E-0EA7-6A8F-42AAA9D02C7A}"/>
              </a:ext>
            </a:extLst>
          </p:cNvPr>
          <p:cNvSpPr>
            <a:spLocks noGrp="1"/>
          </p:cNvSpPr>
          <p:nvPr>
            <p:ph idx="1"/>
          </p:nvPr>
        </p:nvSpPr>
        <p:spPr/>
        <p:txBody>
          <a:bodyPr>
            <a:normAutofit lnSpcReduction="10000"/>
          </a:bodyPr>
          <a:lstStyle/>
          <a:p>
            <a:r>
              <a:rPr lang="en-US" dirty="0"/>
              <a:t>ESM-F1: Provide power of requisite power quality to loads during short term power disruptions of up to the reconfiguration time (t1).</a:t>
            </a:r>
          </a:p>
          <a:p>
            <a:r>
              <a:rPr lang="en-US" dirty="0"/>
              <a:t>ESM-F2: Provide power of requisite power quality to loads during power disruptions of up to the generator start time (t2).</a:t>
            </a:r>
          </a:p>
          <a:p>
            <a:r>
              <a:rPr lang="en-US" dirty="0"/>
              <a:t>ESM-F3: Provide power for the emergency starting of generator sets.</a:t>
            </a:r>
          </a:p>
          <a:p>
            <a:r>
              <a:rPr lang="en-US" dirty="0"/>
              <a:t>ESM-F4: Provide load leveling for pulsed loads, generator sets with slow dynamics, and generator sets operating near their capacity.</a:t>
            </a:r>
          </a:p>
          <a:p>
            <a:r>
              <a:rPr lang="en-US" dirty="0"/>
              <a:t>ESM-F5: Provide primary power with or without other generator sets online.</a:t>
            </a:r>
          </a:p>
        </p:txBody>
      </p:sp>
      <p:sp>
        <p:nvSpPr>
          <p:cNvPr id="4" name="Date Placeholder 3">
            <a:extLst>
              <a:ext uri="{FF2B5EF4-FFF2-40B4-BE49-F238E27FC236}">
                <a16:creationId xmlns:a16="http://schemas.microsoft.com/office/drawing/2014/main" id="{B32489FB-1AA3-A59F-583A-9AB2FB7CDDAD}"/>
              </a:ext>
            </a:extLst>
          </p:cNvPr>
          <p:cNvSpPr>
            <a:spLocks noGrp="1"/>
          </p:cNvSpPr>
          <p:nvPr>
            <p:ph type="dt" sz="half" idx="10"/>
          </p:nvPr>
        </p:nvSpPr>
        <p:spPr/>
        <p:txBody>
          <a:bodyPr/>
          <a:lstStyle/>
          <a:p>
            <a:r>
              <a:rPr lang="en-US"/>
              <a:t>2/2/2026</a:t>
            </a:r>
          </a:p>
        </p:txBody>
      </p:sp>
      <p:sp>
        <p:nvSpPr>
          <p:cNvPr id="5" name="Footer Placeholder 4">
            <a:extLst>
              <a:ext uri="{FF2B5EF4-FFF2-40B4-BE49-F238E27FC236}">
                <a16:creationId xmlns:a16="http://schemas.microsoft.com/office/drawing/2014/main" id="{4C235A49-0195-D611-9110-D334A2662B16}"/>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5CF5E605-9018-7C52-E81A-FC884E6F2AE3}"/>
              </a:ext>
            </a:extLst>
          </p:cNvPr>
          <p:cNvSpPr>
            <a:spLocks noGrp="1"/>
          </p:cNvSpPr>
          <p:nvPr>
            <p:ph type="sldNum" sz="quarter" idx="12"/>
          </p:nvPr>
        </p:nvSpPr>
        <p:spPr/>
        <p:txBody>
          <a:bodyPr/>
          <a:lstStyle/>
          <a:p>
            <a:fld id="{13E3B7D2-2C23-477A-B7E5-64419E75BE45}" type="slidenum">
              <a:rPr lang="en-US" smtClean="0"/>
              <a:t>3</a:t>
            </a:fld>
            <a:endParaRPr lang="en-US"/>
          </a:p>
        </p:txBody>
      </p:sp>
    </p:spTree>
    <p:extLst>
      <p:ext uri="{BB962C8B-B14F-4D97-AF65-F5344CB8AC3E}">
        <p14:creationId xmlns:p14="http://schemas.microsoft.com/office/powerpoint/2010/main" val="945205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4D680-226E-8559-A53F-8452D12BD58A}"/>
              </a:ext>
            </a:extLst>
          </p:cNvPr>
          <p:cNvSpPr>
            <a:spLocks noGrp="1"/>
          </p:cNvSpPr>
          <p:nvPr>
            <p:ph type="title"/>
          </p:nvPr>
        </p:nvSpPr>
        <p:spPr/>
        <p:txBody>
          <a:bodyPr/>
          <a:lstStyle/>
          <a:p>
            <a:r>
              <a:rPr lang="en-US" dirty="0"/>
              <a:t>Energy Storage Technologies</a:t>
            </a:r>
          </a:p>
        </p:txBody>
      </p:sp>
      <p:sp>
        <p:nvSpPr>
          <p:cNvPr id="3" name="Content Placeholder 2">
            <a:extLst>
              <a:ext uri="{FF2B5EF4-FFF2-40B4-BE49-F238E27FC236}">
                <a16:creationId xmlns:a16="http://schemas.microsoft.com/office/drawing/2014/main" id="{39C79189-75BD-F864-4C84-5B20DD149763}"/>
              </a:ext>
            </a:extLst>
          </p:cNvPr>
          <p:cNvSpPr>
            <a:spLocks noGrp="1"/>
          </p:cNvSpPr>
          <p:nvPr>
            <p:ph idx="1"/>
          </p:nvPr>
        </p:nvSpPr>
        <p:spPr>
          <a:xfrm>
            <a:off x="838200" y="1825625"/>
            <a:ext cx="7047016" cy="4351338"/>
          </a:xfrm>
        </p:spPr>
        <p:txBody>
          <a:bodyPr/>
          <a:lstStyle/>
          <a:p>
            <a:r>
              <a:rPr lang="en-US" dirty="0"/>
              <a:t>Energy Storage </a:t>
            </a:r>
          </a:p>
          <a:p>
            <a:pPr lvl="1"/>
            <a:r>
              <a:rPr lang="en-US" dirty="0"/>
              <a:t>Batteries</a:t>
            </a:r>
          </a:p>
          <a:p>
            <a:pPr lvl="2"/>
            <a:r>
              <a:rPr lang="en-US" dirty="0"/>
              <a:t>Lead acid</a:t>
            </a:r>
          </a:p>
          <a:p>
            <a:pPr lvl="2"/>
            <a:r>
              <a:rPr lang="en-US" dirty="0"/>
              <a:t>Lithium Ion</a:t>
            </a:r>
          </a:p>
          <a:p>
            <a:pPr lvl="2"/>
            <a:r>
              <a:rPr lang="en-US" dirty="0"/>
              <a:t>Lithium Iron Phosphate</a:t>
            </a:r>
          </a:p>
          <a:p>
            <a:pPr lvl="1"/>
            <a:r>
              <a:rPr lang="en-US" dirty="0"/>
              <a:t>Flywheels</a:t>
            </a:r>
          </a:p>
          <a:p>
            <a:pPr lvl="1"/>
            <a:r>
              <a:rPr lang="en-US" dirty="0"/>
              <a:t>Supercapacitors</a:t>
            </a:r>
          </a:p>
          <a:p>
            <a:r>
              <a:rPr lang="en-US" dirty="0"/>
              <a:t>Power electronics</a:t>
            </a:r>
          </a:p>
          <a:p>
            <a:r>
              <a:rPr lang="en-US" dirty="0"/>
              <a:t>Transfer Switch</a:t>
            </a:r>
          </a:p>
          <a:p>
            <a:r>
              <a:rPr lang="en-US" dirty="0"/>
              <a:t>Controls</a:t>
            </a:r>
          </a:p>
        </p:txBody>
      </p:sp>
      <p:sp>
        <p:nvSpPr>
          <p:cNvPr id="4" name="Date Placeholder 3">
            <a:extLst>
              <a:ext uri="{FF2B5EF4-FFF2-40B4-BE49-F238E27FC236}">
                <a16:creationId xmlns:a16="http://schemas.microsoft.com/office/drawing/2014/main" id="{297003FE-8525-6AC1-B159-F0300BF653B2}"/>
              </a:ext>
            </a:extLst>
          </p:cNvPr>
          <p:cNvSpPr>
            <a:spLocks noGrp="1"/>
          </p:cNvSpPr>
          <p:nvPr>
            <p:ph type="dt" sz="half" idx="10"/>
          </p:nvPr>
        </p:nvSpPr>
        <p:spPr/>
        <p:txBody>
          <a:bodyPr/>
          <a:lstStyle/>
          <a:p>
            <a:r>
              <a:rPr lang="en-US"/>
              <a:t>6/17/2026</a:t>
            </a:r>
            <a:endParaRPr lang="en-US" dirty="0"/>
          </a:p>
        </p:txBody>
      </p:sp>
      <p:sp>
        <p:nvSpPr>
          <p:cNvPr id="5" name="Footer Placeholder 4">
            <a:extLst>
              <a:ext uri="{FF2B5EF4-FFF2-40B4-BE49-F238E27FC236}">
                <a16:creationId xmlns:a16="http://schemas.microsoft.com/office/drawing/2014/main" id="{0420A90A-0786-EB10-ADB0-D04D2075DB0D}"/>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080EA1D8-2FDE-1DD4-DB37-EE7890F1EB30}"/>
              </a:ext>
            </a:extLst>
          </p:cNvPr>
          <p:cNvSpPr>
            <a:spLocks noGrp="1"/>
          </p:cNvSpPr>
          <p:nvPr>
            <p:ph type="sldNum" sz="quarter" idx="12"/>
          </p:nvPr>
        </p:nvSpPr>
        <p:spPr/>
        <p:txBody>
          <a:bodyPr/>
          <a:lstStyle/>
          <a:p>
            <a:fld id="{13E3B7D2-2C23-477A-B7E5-64419E75BE45}" type="slidenum">
              <a:rPr lang="en-US" smtClean="0"/>
              <a:t>4</a:t>
            </a:fld>
            <a:endParaRPr lang="en-US" dirty="0"/>
          </a:p>
        </p:txBody>
      </p:sp>
      <p:pic>
        <p:nvPicPr>
          <p:cNvPr id="8" name="Picture 7">
            <a:extLst>
              <a:ext uri="{FF2B5EF4-FFF2-40B4-BE49-F238E27FC236}">
                <a16:creationId xmlns:a16="http://schemas.microsoft.com/office/drawing/2014/main" id="{D2918D1B-EBC6-222D-0AB8-6BC67F5A5251}"/>
              </a:ext>
            </a:extLst>
          </p:cNvPr>
          <p:cNvPicPr>
            <a:picLocks noChangeAspect="1"/>
          </p:cNvPicPr>
          <p:nvPr/>
        </p:nvPicPr>
        <p:blipFill>
          <a:blip r:embed="rId2"/>
          <a:stretch>
            <a:fillRect/>
          </a:stretch>
        </p:blipFill>
        <p:spPr>
          <a:xfrm>
            <a:off x="8153400" y="1312002"/>
            <a:ext cx="3735878" cy="4233996"/>
          </a:xfrm>
          <a:prstGeom prst="rect">
            <a:avLst/>
          </a:prstGeom>
        </p:spPr>
      </p:pic>
    </p:spTree>
    <p:extLst>
      <p:ext uri="{BB962C8B-B14F-4D97-AF65-F5344CB8AC3E}">
        <p14:creationId xmlns:p14="http://schemas.microsoft.com/office/powerpoint/2010/main" val="3193085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779CA-2A10-4D33-9A41-5F76692909E2}"/>
              </a:ext>
            </a:extLst>
          </p:cNvPr>
          <p:cNvSpPr>
            <a:spLocks noGrp="1"/>
          </p:cNvSpPr>
          <p:nvPr>
            <p:ph type="title"/>
          </p:nvPr>
        </p:nvSpPr>
        <p:spPr/>
        <p:txBody>
          <a:bodyPr/>
          <a:lstStyle/>
          <a:p>
            <a:r>
              <a:rPr lang="en-US" dirty="0"/>
              <a:t>Energy storage capacity</a:t>
            </a:r>
          </a:p>
        </p:txBody>
      </p:sp>
      <p:sp>
        <p:nvSpPr>
          <p:cNvPr id="3" name="Content Placeholder 2">
            <a:extLst>
              <a:ext uri="{FF2B5EF4-FFF2-40B4-BE49-F238E27FC236}">
                <a16:creationId xmlns:a16="http://schemas.microsoft.com/office/drawing/2014/main" id="{2C2266AE-E804-D3F4-D3BA-A5126F2D2740}"/>
              </a:ext>
            </a:extLst>
          </p:cNvPr>
          <p:cNvSpPr>
            <a:spLocks noGrp="1"/>
          </p:cNvSpPr>
          <p:nvPr>
            <p:ph idx="1"/>
          </p:nvPr>
        </p:nvSpPr>
        <p:spPr>
          <a:xfrm>
            <a:off x="539850" y="1690688"/>
            <a:ext cx="5233933" cy="4665661"/>
          </a:xfrm>
        </p:spPr>
        <p:txBody>
          <a:bodyPr>
            <a:normAutofit fontScale="62500" lnSpcReduction="20000"/>
          </a:bodyPr>
          <a:lstStyle/>
          <a:p>
            <a:r>
              <a:rPr lang="en-US" dirty="0"/>
              <a:t>Minimum and maximum SOC</a:t>
            </a:r>
          </a:p>
          <a:p>
            <a:pPr lvl="1"/>
            <a:r>
              <a:rPr lang="en-US" dirty="0"/>
              <a:t>Useable energy storage is less than the rated energy storage</a:t>
            </a:r>
          </a:p>
          <a:p>
            <a:pPr lvl="1"/>
            <a:r>
              <a:rPr lang="en-US" dirty="0"/>
              <a:t>Based on </a:t>
            </a:r>
          </a:p>
          <a:p>
            <a:pPr lvl="2"/>
            <a:r>
              <a:rPr lang="en-US" dirty="0"/>
              <a:t>Energy storage type</a:t>
            </a:r>
          </a:p>
          <a:p>
            <a:pPr lvl="2"/>
            <a:r>
              <a:rPr lang="en-US" dirty="0"/>
              <a:t>Preserving life of energy storage</a:t>
            </a:r>
          </a:p>
          <a:p>
            <a:pPr lvl="2"/>
            <a:r>
              <a:rPr lang="en-US" dirty="0"/>
              <a:t>Capability of power conversion </a:t>
            </a:r>
          </a:p>
          <a:p>
            <a:r>
              <a:rPr lang="en-US" dirty="0"/>
              <a:t>End of life capacity (SOH)</a:t>
            </a:r>
          </a:p>
          <a:p>
            <a:pPr lvl="1"/>
            <a:r>
              <a:rPr lang="en-US" dirty="0"/>
              <a:t>Only have about 80% capacity at end of life</a:t>
            </a:r>
          </a:p>
          <a:p>
            <a:pPr lvl="1"/>
            <a:r>
              <a:rPr lang="en-US" dirty="0"/>
              <a:t>Energy storage should be capable of achieving its goals over its life</a:t>
            </a:r>
          </a:p>
          <a:p>
            <a:r>
              <a:rPr lang="en-US" dirty="0"/>
              <a:t>Components may have wide tolerance for ratings</a:t>
            </a:r>
          </a:p>
          <a:p>
            <a:pPr lvl="1"/>
            <a:r>
              <a:rPr lang="en-US" dirty="0"/>
              <a:t>Supercapacitors for example typically have 20% tolerance</a:t>
            </a:r>
          </a:p>
          <a:p>
            <a:pPr lvl="1"/>
            <a:r>
              <a:rPr lang="en-US" dirty="0"/>
              <a:t>Usually assume worst case.</a:t>
            </a:r>
          </a:p>
          <a:p>
            <a:r>
              <a:rPr lang="en-US" dirty="0"/>
              <a:t>Life of batteries and supercapacitors depend on:</a:t>
            </a:r>
          </a:p>
          <a:p>
            <a:pPr lvl="1"/>
            <a:r>
              <a:rPr lang="en-US" dirty="0"/>
              <a:t>Temperature</a:t>
            </a:r>
          </a:p>
          <a:p>
            <a:pPr lvl="1"/>
            <a:r>
              <a:rPr lang="en-US" dirty="0"/>
              <a:t>Average state-of-charge</a:t>
            </a:r>
          </a:p>
          <a:p>
            <a:pPr lvl="1"/>
            <a:r>
              <a:rPr lang="en-US" dirty="0"/>
              <a:t>Number of charge-discharge cycles</a:t>
            </a:r>
          </a:p>
          <a:p>
            <a:endParaRPr lang="en-US" dirty="0"/>
          </a:p>
        </p:txBody>
      </p:sp>
      <p:sp>
        <p:nvSpPr>
          <p:cNvPr id="4" name="Date Placeholder 3">
            <a:extLst>
              <a:ext uri="{FF2B5EF4-FFF2-40B4-BE49-F238E27FC236}">
                <a16:creationId xmlns:a16="http://schemas.microsoft.com/office/drawing/2014/main" id="{3C5C0309-8141-5120-417B-2BA1B69B6EB9}"/>
              </a:ext>
            </a:extLst>
          </p:cNvPr>
          <p:cNvSpPr>
            <a:spLocks noGrp="1"/>
          </p:cNvSpPr>
          <p:nvPr>
            <p:ph type="dt" sz="half" idx="10"/>
          </p:nvPr>
        </p:nvSpPr>
        <p:spPr/>
        <p:txBody>
          <a:bodyPr/>
          <a:lstStyle/>
          <a:p>
            <a:r>
              <a:rPr lang="en-US"/>
              <a:t>6/17/2026</a:t>
            </a:r>
            <a:endParaRPr lang="en-US" dirty="0"/>
          </a:p>
        </p:txBody>
      </p:sp>
      <p:sp>
        <p:nvSpPr>
          <p:cNvPr id="5" name="Footer Placeholder 4">
            <a:extLst>
              <a:ext uri="{FF2B5EF4-FFF2-40B4-BE49-F238E27FC236}">
                <a16:creationId xmlns:a16="http://schemas.microsoft.com/office/drawing/2014/main" id="{65F40930-F5BD-ABB5-A693-D2A655880887}"/>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873710FE-95E7-1986-339B-678CF6F82415}"/>
              </a:ext>
            </a:extLst>
          </p:cNvPr>
          <p:cNvSpPr>
            <a:spLocks noGrp="1"/>
          </p:cNvSpPr>
          <p:nvPr>
            <p:ph type="sldNum" sz="quarter" idx="12"/>
          </p:nvPr>
        </p:nvSpPr>
        <p:spPr/>
        <p:txBody>
          <a:bodyPr/>
          <a:lstStyle/>
          <a:p>
            <a:fld id="{13E3B7D2-2C23-477A-B7E5-64419E75BE45}" type="slidenum">
              <a:rPr lang="en-US" smtClean="0"/>
              <a:t>5</a:t>
            </a:fld>
            <a:endParaRPr lang="en-US" dirty="0"/>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1957D41-9553-ADF3-9F77-43B952074F0A}"/>
                  </a:ext>
                </a:extLst>
              </p:cNvPr>
              <p:cNvSpPr txBox="1"/>
              <p:nvPr/>
            </p:nvSpPr>
            <p:spPr>
              <a:xfrm>
                <a:off x="6244047" y="2005149"/>
                <a:ext cx="4935582" cy="763286"/>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𝐸</m:t>
                          </m:r>
                        </m:e>
                        <m:sub>
                          <m:r>
                            <a:rPr lang="en-US" sz="2400" b="0" i="1" smtClean="0">
                              <a:latin typeface="Cambria Math" panose="02040503050406030204" pitchFamily="18" charset="0"/>
                            </a:rPr>
                            <m:t>𝑟𝑎𝑡𝑒𝑑</m:t>
                          </m:r>
                        </m:sub>
                      </m:sSub>
                      <m:r>
                        <a:rPr lang="en-US" sz="2400" b="0" i="1" smtClean="0">
                          <a:latin typeface="Cambria Math" panose="02040503050406030204" pitchFamily="18" charset="0"/>
                        </a:rPr>
                        <m:t>= </m:t>
                      </m:r>
                      <m:f>
                        <m:fPr>
                          <m:ctrlPr>
                            <a:rPr lang="en-US" sz="2400" b="0" i="1" smtClean="0">
                              <a:latin typeface="Cambria Math" panose="02040503050406030204" pitchFamily="18" charset="0"/>
                            </a:rPr>
                          </m:ctrlPr>
                        </m:fPr>
                        <m:num>
                          <m:sSub>
                            <m:sSubPr>
                              <m:ctrlPr>
                                <a:rPr lang="en-US" sz="2400" i="1">
                                  <a:latin typeface="Cambria Math" panose="02040503050406030204" pitchFamily="18" charset="0"/>
                                </a:rPr>
                              </m:ctrlPr>
                            </m:sSubPr>
                            <m:e>
                              <m:r>
                                <a:rPr lang="en-US" sz="2400" i="1">
                                  <a:latin typeface="Cambria Math" panose="02040503050406030204" pitchFamily="18" charset="0"/>
                                </a:rPr>
                                <m:t>𝐸</m:t>
                              </m:r>
                            </m:e>
                            <m:sub>
                              <m:r>
                                <a:rPr lang="en-US" sz="2400" i="1">
                                  <a:latin typeface="Cambria Math" panose="02040503050406030204" pitchFamily="18" charset="0"/>
                                </a:rPr>
                                <m:t>𝑟𝑒𝑞𝑢𝑖𝑟𝑒𝑑</m:t>
                              </m:r>
                            </m:sub>
                          </m:sSub>
                        </m:num>
                        <m:den>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𝑘</m:t>
                              </m:r>
                            </m:e>
                            <m:sub>
                              <m:r>
                                <a:rPr lang="en-US" sz="2400" b="0" i="1" smtClean="0">
                                  <a:latin typeface="Cambria Math" panose="02040503050406030204" pitchFamily="18" charset="0"/>
                                </a:rPr>
                                <m:t>𝑢𝑠𝑒𝑎𝑏𝑙𝑒</m:t>
                              </m:r>
                            </m:sub>
                          </m:sSub>
                          <m:sSub>
                            <m:sSubPr>
                              <m:ctrlPr>
                                <a:rPr lang="en-US" sz="2400" b="0" i="1" smtClean="0">
                                  <a:latin typeface="Cambria Math" panose="02040503050406030204" pitchFamily="18" charset="0"/>
                                </a:rPr>
                              </m:ctrlPr>
                            </m:sSubPr>
                            <m:e>
                              <m:r>
                                <a:rPr lang="en-US" sz="2400" b="0" i="1" smtClean="0">
                                  <a:latin typeface="Cambria Math" panose="02040503050406030204" pitchFamily="18" charset="0"/>
                                </a:rPr>
                                <m:t>𝑘</m:t>
                              </m:r>
                            </m:e>
                            <m:sub>
                              <m:r>
                                <a:rPr lang="en-US" sz="2400" b="0" i="1" smtClean="0">
                                  <a:latin typeface="Cambria Math" panose="02040503050406030204" pitchFamily="18" charset="0"/>
                                </a:rPr>
                                <m:t>𝑒𝑜𝑙</m:t>
                              </m:r>
                            </m:sub>
                          </m:sSub>
                          <m:d>
                            <m:dPr>
                              <m:ctrlPr>
                                <a:rPr lang="en-US" sz="2400" b="0" i="1" smtClean="0">
                                  <a:latin typeface="Cambria Math" panose="02040503050406030204" pitchFamily="18" charset="0"/>
                                </a:rPr>
                              </m:ctrlPr>
                            </m:dPr>
                            <m:e>
                              <m:r>
                                <a:rPr lang="en-US" sz="2400" b="0" i="1" smtClean="0">
                                  <a:latin typeface="Cambria Math" panose="02040503050406030204" pitchFamily="18" charset="0"/>
                                </a:rPr>
                                <m:t>1−</m:t>
                              </m:r>
                              <m:sSub>
                                <m:sSubPr>
                                  <m:ctrlPr>
                                    <a:rPr lang="en-US" sz="2400" i="1">
                                      <a:latin typeface="Cambria Math" panose="02040503050406030204" pitchFamily="18" charset="0"/>
                                    </a:rPr>
                                  </m:ctrlPr>
                                </m:sSubPr>
                                <m:e>
                                  <m:r>
                                    <a:rPr lang="en-US" sz="2400" b="0" i="1" smtClean="0">
                                      <a:latin typeface="Cambria Math" panose="02040503050406030204" pitchFamily="18" charset="0"/>
                                    </a:rPr>
                                    <m:t>𝑘</m:t>
                                  </m:r>
                                </m:e>
                                <m:sub>
                                  <m:r>
                                    <a:rPr lang="en-US" sz="2400" b="0" i="1" smtClean="0">
                                      <a:latin typeface="Cambria Math" panose="02040503050406030204" pitchFamily="18" charset="0"/>
                                    </a:rPr>
                                    <m:t>𝑡𝑜𝑙𝑒𝑟𝑎𝑛𝑐𝑒</m:t>
                                  </m:r>
                                </m:sub>
                              </m:sSub>
                            </m:e>
                          </m:d>
                        </m:den>
                      </m:f>
                    </m:oMath>
                  </m:oMathPara>
                </a14:m>
                <a:endParaRPr lang="en-US" dirty="0"/>
              </a:p>
            </p:txBody>
          </p:sp>
        </mc:Choice>
        <mc:Fallback xmlns="">
          <p:sp>
            <p:nvSpPr>
              <p:cNvPr id="7" name="TextBox 6">
                <a:extLst>
                  <a:ext uri="{FF2B5EF4-FFF2-40B4-BE49-F238E27FC236}">
                    <a16:creationId xmlns:a16="http://schemas.microsoft.com/office/drawing/2014/main" id="{91957D41-9553-ADF3-9F77-43B952074F0A}"/>
                  </a:ext>
                </a:extLst>
              </p:cNvPr>
              <p:cNvSpPr txBox="1">
                <a:spLocks noRot="1" noChangeAspect="1" noMove="1" noResize="1" noEditPoints="1" noAdjustHandles="1" noChangeArrowheads="1" noChangeShapeType="1" noTextEdit="1"/>
              </p:cNvSpPr>
              <p:nvPr/>
            </p:nvSpPr>
            <p:spPr>
              <a:xfrm>
                <a:off x="6244047" y="2005149"/>
                <a:ext cx="4935582" cy="763286"/>
              </a:xfrm>
              <a:prstGeom prst="rect">
                <a:avLst/>
              </a:prstGeom>
              <a:blipFill>
                <a:blip r:embed="rId2"/>
                <a:stretch>
                  <a:fillRect/>
                </a:stretch>
              </a:blipFill>
            </p:spPr>
            <p:txBody>
              <a:bodyPr/>
              <a:lstStyle/>
              <a:p>
                <a:r>
                  <a:rPr lang="en-US">
                    <a:noFill/>
                  </a:rPr>
                  <a:t> </a:t>
                </a:r>
              </a:p>
            </p:txBody>
          </p:sp>
        </mc:Fallback>
      </mc:AlternateContent>
      <p:sp>
        <p:nvSpPr>
          <p:cNvPr id="10" name="TextBox 9">
            <a:extLst>
              <a:ext uri="{FF2B5EF4-FFF2-40B4-BE49-F238E27FC236}">
                <a16:creationId xmlns:a16="http://schemas.microsoft.com/office/drawing/2014/main" id="{3520934C-2D1F-F225-A4D7-3D65413B23C2}"/>
              </a:ext>
            </a:extLst>
          </p:cNvPr>
          <p:cNvSpPr txBox="1"/>
          <p:nvPr/>
        </p:nvSpPr>
        <p:spPr>
          <a:xfrm>
            <a:off x="6087124" y="3012348"/>
            <a:ext cx="5233933" cy="1323439"/>
          </a:xfrm>
          <a:prstGeom prst="rect">
            <a:avLst/>
          </a:prstGeom>
          <a:noFill/>
        </p:spPr>
        <p:txBody>
          <a:bodyPr wrap="none" rtlCol="0">
            <a:spAutoFit/>
          </a:bodyPr>
          <a:lstStyle/>
          <a:p>
            <a:r>
              <a:rPr lang="en-US" sz="1600" i="1" dirty="0" err="1">
                <a:latin typeface="Times New Roman" panose="02020603050405020304" pitchFamily="18" charset="0"/>
                <a:cs typeface="Times New Roman" panose="02020603050405020304" pitchFamily="18" charset="0"/>
              </a:rPr>
              <a:t>E</a:t>
            </a:r>
            <a:r>
              <a:rPr lang="en-US" sz="1600" i="1" baseline="-25000" dirty="0" err="1">
                <a:latin typeface="Times New Roman" panose="02020603050405020304" pitchFamily="18" charset="0"/>
                <a:cs typeface="Times New Roman" panose="02020603050405020304" pitchFamily="18" charset="0"/>
              </a:rPr>
              <a:t>rated</a:t>
            </a:r>
            <a:r>
              <a:rPr lang="en-US" sz="1600" dirty="0"/>
              <a:t> = Energy storage capacity needed to ensure </a:t>
            </a:r>
            <a:r>
              <a:rPr lang="en-US" sz="1600" i="1" dirty="0" err="1">
                <a:latin typeface="Times New Roman" panose="02020603050405020304" pitchFamily="18" charset="0"/>
                <a:cs typeface="Times New Roman" panose="02020603050405020304" pitchFamily="18" charset="0"/>
              </a:rPr>
              <a:t>E</a:t>
            </a:r>
            <a:r>
              <a:rPr lang="en-US" sz="1600" i="1" baseline="-25000" dirty="0" err="1">
                <a:latin typeface="Times New Roman" panose="02020603050405020304" pitchFamily="18" charset="0"/>
                <a:cs typeface="Times New Roman" panose="02020603050405020304" pitchFamily="18" charset="0"/>
              </a:rPr>
              <a:t>required</a:t>
            </a:r>
            <a:endParaRPr lang="en-US" sz="1600" dirty="0"/>
          </a:p>
          <a:p>
            <a:r>
              <a:rPr lang="en-US" sz="1600" i="1" dirty="0" err="1">
                <a:latin typeface="Times New Roman" panose="02020603050405020304" pitchFamily="18" charset="0"/>
                <a:cs typeface="Times New Roman" panose="02020603050405020304" pitchFamily="18" charset="0"/>
              </a:rPr>
              <a:t>E</a:t>
            </a:r>
            <a:r>
              <a:rPr lang="en-US" sz="1600" i="1" baseline="-25000" dirty="0" err="1">
                <a:latin typeface="Times New Roman" panose="02020603050405020304" pitchFamily="18" charset="0"/>
                <a:cs typeface="Times New Roman" panose="02020603050405020304" pitchFamily="18" charset="0"/>
              </a:rPr>
              <a:t>required</a:t>
            </a:r>
            <a:r>
              <a:rPr lang="en-US" sz="1600" dirty="0"/>
              <a:t> = amount of required energy storage</a:t>
            </a:r>
          </a:p>
          <a:p>
            <a:r>
              <a:rPr lang="en-US" sz="1600" i="1" dirty="0" err="1">
                <a:latin typeface="Times New Roman" panose="02020603050405020304" pitchFamily="18" charset="0"/>
                <a:cs typeface="Times New Roman" panose="02020603050405020304" pitchFamily="18" charset="0"/>
              </a:rPr>
              <a:t>k</a:t>
            </a:r>
            <a:r>
              <a:rPr lang="en-US" sz="1600" i="1" baseline="-25000" dirty="0" err="1">
                <a:latin typeface="Times New Roman" panose="02020603050405020304" pitchFamily="18" charset="0"/>
                <a:cs typeface="Times New Roman" panose="02020603050405020304" pitchFamily="18" charset="0"/>
              </a:rPr>
              <a:t>useable</a:t>
            </a:r>
            <a:r>
              <a:rPr lang="en-US" sz="1600" dirty="0"/>
              <a:t> = fraction of rated energy that is useable (0.5 to 1.0)</a:t>
            </a:r>
          </a:p>
          <a:p>
            <a:r>
              <a:rPr lang="en-US" sz="1600" i="1" dirty="0" err="1">
                <a:latin typeface="Times New Roman" panose="02020603050405020304" pitchFamily="18" charset="0"/>
                <a:cs typeface="Times New Roman" panose="02020603050405020304" pitchFamily="18" charset="0"/>
              </a:rPr>
              <a:t>k</a:t>
            </a:r>
            <a:r>
              <a:rPr lang="en-US" sz="1600" i="1" baseline="-25000" dirty="0" err="1">
                <a:latin typeface="Times New Roman" panose="02020603050405020304" pitchFamily="18" charset="0"/>
                <a:cs typeface="Times New Roman" panose="02020603050405020304" pitchFamily="18" charset="0"/>
              </a:rPr>
              <a:t>eol</a:t>
            </a:r>
            <a:r>
              <a:rPr lang="en-US" sz="1600" i="1" baseline="-25000" dirty="0">
                <a:latin typeface="Times New Roman" panose="02020603050405020304" pitchFamily="18" charset="0"/>
                <a:cs typeface="Times New Roman" panose="02020603050405020304" pitchFamily="18" charset="0"/>
              </a:rPr>
              <a:t> </a:t>
            </a:r>
            <a:r>
              <a:rPr lang="en-US" sz="1600" dirty="0"/>
              <a:t>= End of life fraction of rated energy (0.7 to 1.0)</a:t>
            </a:r>
          </a:p>
          <a:p>
            <a:r>
              <a:rPr lang="en-US" sz="1600" i="1" dirty="0" err="1">
                <a:latin typeface="Times New Roman" panose="02020603050405020304" pitchFamily="18" charset="0"/>
                <a:cs typeface="Times New Roman" panose="02020603050405020304" pitchFamily="18" charset="0"/>
              </a:rPr>
              <a:t>k</a:t>
            </a:r>
            <a:r>
              <a:rPr lang="en-US" sz="1600" i="1" baseline="-25000" dirty="0" err="1">
                <a:latin typeface="Times New Roman" panose="02020603050405020304" pitchFamily="18" charset="0"/>
                <a:cs typeface="Times New Roman" panose="02020603050405020304" pitchFamily="18" charset="0"/>
              </a:rPr>
              <a:t>tolerance</a:t>
            </a:r>
            <a:r>
              <a:rPr lang="en-US" sz="1600" i="1" baseline="-25000" dirty="0">
                <a:latin typeface="Times New Roman" panose="02020603050405020304" pitchFamily="18" charset="0"/>
                <a:cs typeface="Times New Roman" panose="02020603050405020304" pitchFamily="18" charset="0"/>
              </a:rPr>
              <a:t> </a:t>
            </a:r>
            <a:r>
              <a:rPr lang="en-US" sz="1600" dirty="0"/>
              <a:t>= tolerance of energy storage value ( 0.0 to 0.2)</a:t>
            </a:r>
          </a:p>
        </p:txBody>
      </p:sp>
    </p:spTree>
    <p:extLst>
      <p:ext uri="{BB962C8B-B14F-4D97-AF65-F5344CB8AC3E}">
        <p14:creationId xmlns:p14="http://schemas.microsoft.com/office/powerpoint/2010/main" val="971766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06DAD-9819-AFFB-3961-F218E67B024A}"/>
              </a:ext>
            </a:extLst>
          </p:cNvPr>
          <p:cNvSpPr>
            <a:spLocks noGrp="1"/>
          </p:cNvSpPr>
          <p:nvPr>
            <p:ph type="title"/>
          </p:nvPr>
        </p:nvSpPr>
        <p:spPr/>
        <p:txBody>
          <a:bodyPr/>
          <a:lstStyle/>
          <a:p>
            <a:r>
              <a:rPr lang="en-US" dirty="0"/>
              <a:t>Quasi-steady state analysis</a:t>
            </a:r>
          </a:p>
        </p:txBody>
      </p:sp>
      <p:sp>
        <p:nvSpPr>
          <p:cNvPr id="3" name="Content Placeholder 2">
            <a:extLst>
              <a:ext uri="{FF2B5EF4-FFF2-40B4-BE49-F238E27FC236}">
                <a16:creationId xmlns:a16="http://schemas.microsoft.com/office/drawing/2014/main" id="{43BBB563-E1D6-60CD-D339-B1B8B901B5A0}"/>
              </a:ext>
            </a:extLst>
          </p:cNvPr>
          <p:cNvSpPr>
            <a:spLocks noGrp="1"/>
          </p:cNvSpPr>
          <p:nvPr>
            <p:ph idx="1"/>
          </p:nvPr>
        </p:nvSpPr>
        <p:spPr/>
        <p:txBody>
          <a:bodyPr>
            <a:normAutofit fontScale="77500" lnSpcReduction="20000"/>
          </a:bodyPr>
          <a:lstStyle/>
          <a:p>
            <a:r>
              <a:rPr lang="en-US" dirty="0"/>
              <a:t>In modeling components, assume:</a:t>
            </a:r>
          </a:p>
          <a:p>
            <a:pPr lvl="1"/>
            <a:r>
              <a:rPr lang="en-US" dirty="0"/>
              <a:t>Fast dynamics occur instantaneously – use the final steady-state value</a:t>
            </a:r>
          </a:p>
          <a:p>
            <a:pPr lvl="1"/>
            <a:r>
              <a:rPr lang="en-US" dirty="0"/>
              <a:t>Slow dynamics don’t change at all – use the initial condition</a:t>
            </a:r>
          </a:p>
          <a:p>
            <a:pPr lvl="1"/>
            <a:r>
              <a:rPr lang="en-US" dirty="0"/>
              <a:t>Only model dynamics with time constants within a certain time range.</a:t>
            </a:r>
          </a:p>
          <a:p>
            <a:r>
              <a:rPr lang="en-US" dirty="0"/>
              <a:t>For energy storage analysis, components are modeled to calculate the power flow (and possibly the voltage and current) at electrical terminals as a function of time.</a:t>
            </a:r>
          </a:p>
          <a:p>
            <a:pPr lvl="1"/>
            <a:r>
              <a:rPr lang="en-US" dirty="0"/>
              <a:t>Time steps on the order of a second often used.</a:t>
            </a:r>
          </a:p>
          <a:p>
            <a:r>
              <a:rPr lang="en-US" dirty="0"/>
              <a:t>For calculating the amount of energy needed by a bulk energy storage system:</a:t>
            </a:r>
          </a:p>
          <a:p>
            <a:pPr lvl="1"/>
            <a:r>
              <a:rPr lang="en-US" dirty="0"/>
              <a:t>Usually ignore dynamics that happen faster than about 100 </a:t>
            </a:r>
            <a:r>
              <a:rPr lang="en-US" dirty="0" err="1"/>
              <a:t>ms.</a:t>
            </a:r>
            <a:r>
              <a:rPr lang="en-US" dirty="0"/>
              <a:t> </a:t>
            </a:r>
          </a:p>
          <a:p>
            <a:pPr lvl="1"/>
            <a:r>
              <a:rPr lang="en-US" dirty="0"/>
              <a:t>Usually ignore dynamics that happen slower than a day. </a:t>
            </a:r>
          </a:p>
          <a:p>
            <a:r>
              <a:rPr lang="en-US" dirty="0"/>
              <a:t>Simulation used to determine </a:t>
            </a:r>
            <a:r>
              <a:rPr lang="en-US" i="1" dirty="0" err="1">
                <a:latin typeface="Times New Roman" panose="02020603050405020304" pitchFamily="18" charset="0"/>
                <a:cs typeface="Times New Roman" panose="02020603050405020304" pitchFamily="18" charset="0"/>
              </a:rPr>
              <a:t>E</a:t>
            </a:r>
            <a:r>
              <a:rPr lang="en-US" i="1" baseline="-25000" dirty="0" err="1">
                <a:latin typeface="Times New Roman" panose="02020603050405020304" pitchFamily="18" charset="0"/>
                <a:cs typeface="Times New Roman" panose="02020603050405020304" pitchFamily="18" charset="0"/>
              </a:rPr>
              <a:t>required</a:t>
            </a:r>
            <a:r>
              <a:rPr lang="en-US" i="1" baseline="-25000" dirty="0">
                <a:latin typeface="Times New Roman" panose="02020603050405020304" pitchFamily="18" charset="0"/>
                <a:cs typeface="Times New Roman" panose="02020603050405020304" pitchFamily="18" charset="0"/>
              </a:rPr>
              <a:t> </a:t>
            </a:r>
          </a:p>
          <a:p>
            <a:pPr lvl="1"/>
            <a:r>
              <a:rPr lang="en-US" sz="2500" dirty="0"/>
              <a:t>Margin and Service Life Allowance should be accounted for.</a:t>
            </a:r>
          </a:p>
          <a:p>
            <a:r>
              <a:rPr lang="en-US" dirty="0"/>
              <a:t>Need to convert </a:t>
            </a:r>
            <a:r>
              <a:rPr lang="en-US" i="1" dirty="0" err="1">
                <a:latin typeface="Times New Roman" panose="02020603050405020304" pitchFamily="18" charset="0"/>
                <a:cs typeface="Times New Roman" panose="02020603050405020304" pitchFamily="18" charset="0"/>
              </a:rPr>
              <a:t>E</a:t>
            </a:r>
            <a:r>
              <a:rPr lang="en-US" i="1" baseline="-25000" dirty="0" err="1">
                <a:latin typeface="Times New Roman" panose="02020603050405020304" pitchFamily="18" charset="0"/>
                <a:cs typeface="Times New Roman" panose="02020603050405020304" pitchFamily="18" charset="0"/>
              </a:rPr>
              <a:t>required</a:t>
            </a:r>
            <a:r>
              <a:rPr lang="en-US" i="1" baseline="-25000" dirty="0">
                <a:latin typeface="Times New Roman" panose="02020603050405020304" pitchFamily="18" charset="0"/>
                <a:cs typeface="Times New Roman" panose="02020603050405020304" pitchFamily="18" charset="0"/>
              </a:rPr>
              <a:t>  </a:t>
            </a:r>
            <a:r>
              <a:rPr lang="en-US" dirty="0"/>
              <a:t>to </a:t>
            </a:r>
            <a:r>
              <a:rPr lang="en-US" i="1" dirty="0" err="1">
                <a:latin typeface="Times New Roman" panose="02020603050405020304" pitchFamily="18" charset="0"/>
                <a:cs typeface="Times New Roman" panose="02020603050405020304" pitchFamily="18" charset="0"/>
              </a:rPr>
              <a:t>E</a:t>
            </a:r>
            <a:r>
              <a:rPr lang="en-US" i="1" baseline="-25000" dirty="0" err="1">
                <a:latin typeface="Times New Roman" panose="02020603050405020304" pitchFamily="18" charset="0"/>
                <a:cs typeface="Times New Roman" panose="02020603050405020304" pitchFamily="18" charset="0"/>
              </a:rPr>
              <a:t>rated</a:t>
            </a:r>
            <a:r>
              <a:rPr lang="en-US" i="1" baseline="-25000" dirty="0">
                <a:latin typeface="Times New Roman" panose="02020603050405020304" pitchFamily="18" charset="0"/>
                <a:cs typeface="Times New Roman" panose="02020603050405020304" pitchFamily="18" charset="0"/>
              </a:rPr>
              <a:t>  </a:t>
            </a:r>
            <a:r>
              <a:rPr lang="en-US" dirty="0"/>
              <a:t>based on properties of the energy storage system.</a:t>
            </a:r>
          </a:p>
          <a:p>
            <a:endParaRPr lang="en-US" dirty="0"/>
          </a:p>
        </p:txBody>
      </p:sp>
      <p:sp>
        <p:nvSpPr>
          <p:cNvPr id="4" name="Date Placeholder 3">
            <a:extLst>
              <a:ext uri="{FF2B5EF4-FFF2-40B4-BE49-F238E27FC236}">
                <a16:creationId xmlns:a16="http://schemas.microsoft.com/office/drawing/2014/main" id="{1C843A56-D5AB-48BD-B131-C51576E67B4B}"/>
              </a:ext>
            </a:extLst>
          </p:cNvPr>
          <p:cNvSpPr>
            <a:spLocks noGrp="1"/>
          </p:cNvSpPr>
          <p:nvPr>
            <p:ph type="dt" sz="half" idx="10"/>
          </p:nvPr>
        </p:nvSpPr>
        <p:spPr/>
        <p:txBody>
          <a:bodyPr/>
          <a:lstStyle/>
          <a:p>
            <a:r>
              <a:rPr lang="en-US"/>
              <a:t>6/17/2026</a:t>
            </a:r>
            <a:endParaRPr lang="en-US" dirty="0"/>
          </a:p>
        </p:txBody>
      </p:sp>
      <p:sp>
        <p:nvSpPr>
          <p:cNvPr id="5" name="Footer Placeholder 4">
            <a:extLst>
              <a:ext uri="{FF2B5EF4-FFF2-40B4-BE49-F238E27FC236}">
                <a16:creationId xmlns:a16="http://schemas.microsoft.com/office/drawing/2014/main" id="{25318D3B-0219-8EB3-CE9F-2E8B4277B037}"/>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B8EF80CB-ED4E-03C8-B340-78AC7E8BCEB3}"/>
              </a:ext>
            </a:extLst>
          </p:cNvPr>
          <p:cNvSpPr>
            <a:spLocks noGrp="1"/>
          </p:cNvSpPr>
          <p:nvPr>
            <p:ph type="sldNum" sz="quarter" idx="12"/>
          </p:nvPr>
        </p:nvSpPr>
        <p:spPr/>
        <p:txBody>
          <a:bodyPr/>
          <a:lstStyle/>
          <a:p>
            <a:fld id="{13E3B7D2-2C23-477A-B7E5-64419E75BE45}" type="slidenum">
              <a:rPr lang="en-US" smtClean="0"/>
              <a:t>6</a:t>
            </a:fld>
            <a:endParaRPr lang="en-US" dirty="0"/>
          </a:p>
        </p:txBody>
      </p:sp>
    </p:spTree>
    <p:extLst>
      <p:ext uri="{BB962C8B-B14F-4D97-AF65-F5344CB8AC3E}">
        <p14:creationId xmlns:p14="http://schemas.microsoft.com/office/powerpoint/2010/main" val="2418918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81A86-CCAE-9F1E-4C21-539813688BF0}"/>
              </a:ext>
            </a:extLst>
          </p:cNvPr>
          <p:cNvSpPr>
            <a:spLocks noGrp="1"/>
          </p:cNvSpPr>
          <p:nvPr>
            <p:ph type="title"/>
          </p:nvPr>
        </p:nvSpPr>
        <p:spPr/>
        <p:txBody>
          <a:bodyPr/>
          <a:lstStyle/>
          <a:p>
            <a:r>
              <a:rPr lang="en-US" dirty="0"/>
              <a:t>Determining Energy Storage Requirements:</a:t>
            </a:r>
            <a:br>
              <a:rPr lang="en-US" dirty="0"/>
            </a:br>
            <a:r>
              <a:rPr lang="en-US" dirty="0"/>
              <a:t>Types of studies</a:t>
            </a:r>
          </a:p>
        </p:txBody>
      </p:sp>
      <p:sp>
        <p:nvSpPr>
          <p:cNvPr id="3" name="Content Placeholder 2">
            <a:extLst>
              <a:ext uri="{FF2B5EF4-FFF2-40B4-BE49-F238E27FC236}">
                <a16:creationId xmlns:a16="http://schemas.microsoft.com/office/drawing/2014/main" id="{E79BE5A2-6E9F-5B42-02BB-2370E0FF9A36}"/>
              </a:ext>
            </a:extLst>
          </p:cNvPr>
          <p:cNvSpPr>
            <a:spLocks noGrp="1"/>
          </p:cNvSpPr>
          <p:nvPr>
            <p:ph idx="1"/>
          </p:nvPr>
        </p:nvSpPr>
        <p:spPr/>
        <p:txBody>
          <a:bodyPr>
            <a:normAutofit fontScale="92500" lnSpcReduction="20000"/>
          </a:bodyPr>
          <a:lstStyle/>
          <a:p>
            <a:r>
              <a:rPr lang="en-US" dirty="0"/>
              <a:t>UPS vs fast circuit breaker studies (ESM F-1)</a:t>
            </a:r>
          </a:p>
          <a:p>
            <a:pPr lvl="1"/>
            <a:r>
              <a:rPr lang="en-US" dirty="0"/>
              <a:t>Trade-off use of UPS with slow circuit breakers against use of fast circuit breakers with minimal UPS.</a:t>
            </a:r>
          </a:p>
          <a:p>
            <a:r>
              <a:rPr lang="en-US" dirty="0"/>
              <a:t>Standby generator start simulations (ESM F-2)</a:t>
            </a:r>
          </a:p>
          <a:p>
            <a:pPr lvl="1"/>
            <a:r>
              <a:rPr lang="en-US" dirty="0"/>
              <a:t>Trade-off centralized energy storage with decentralized energy storage to provide power to loads after a generator set trips offline and before the standby generator comes online.</a:t>
            </a:r>
          </a:p>
          <a:p>
            <a:r>
              <a:rPr lang="en-US" dirty="0"/>
              <a:t>Reserve power studies (ESM F-2)</a:t>
            </a:r>
          </a:p>
          <a:p>
            <a:pPr lvl="1"/>
            <a:r>
              <a:rPr lang="en-US" dirty="0"/>
              <a:t>Study examines use of energy storage for cases where load exceeds online generation capacity and additional generation has not yet come online.</a:t>
            </a:r>
          </a:p>
          <a:p>
            <a:r>
              <a:rPr lang="en-US" dirty="0"/>
              <a:t>Dark ship start simulation (ESM F-2 and ESM F-3)</a:t>
            </a:r>
          </a:p>
          <a:p>
            <a:pPr lvl="1"/>
            <a:r>
              <a:rPr lang="en-US" dirty="0"/>
              <a:t>Determines if the system is capable of restarting following loss of all online generator sets, but before energy storage is depleted.</a:t>
            </a:r>
          </a:p>
        </p:txBody>
      </p:sp>
      <p:sp>
        <p:nvSpPr>
          <p:cNvPr id="4" name="Date Placeholder 3">
            <a:extLst>
              <a:ext uri="{FF2B5EF4-FFF2-40B4-BE49-F238E27FC236}">
                <a16:creationId xmlns:a16="http://schemas.microsoft.com/office/drawing/2014/main" id="{D0BFF4E0-05BC-9D7F-6575-9632619966F3}"/>
              </a:ext>
            </a:extLst>
          </p:cNvPr>
          <p:cNvSpPr>
            <a:spLocks noGrp="1"/>
          </p:cNvSpPr>
          <p:nvPr>
            <p:ph type="dt" sz="half" idx="10"/>
          </p:nvPr>
        </p:nvSpPr>
        <p:spPr/>
        <p:txBody>
          <a:bodyPr/>
          <a:lstStyle/>
          <a:p>
            <a:r>
              <a:rPr lang="en-US"/>
              <a:t>2/2/2026</a:t>
            </a:r>
          </a:p>
        </p:txBody>
      </p:sp>
      <p:sp>
        <p:nvSpPr>
          <p:cNvPr id="5" name="Footer Placeholder 4">
            <a:extLst>
              <a:ext uri="{FF2B5EF4-FFF2-40B4-BE49-F238E27FC236}">
                <a16:creationId xmlns:a16="http://schemas.microsoft.com/office/drawing/2014/main" id="{5A016BA8-CFF3-16D2-564F-E26C6BB94251}"/>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A3485E5B-97C9-88C8-C228-CF848728B7FE}"/>
              </a:ext>
            </a:extLst>
          </p:cNvPr>
          <p:cNvSpPr>
            <a:spLocks noGrp="1"/>
          </p:cNvSpPr>
          <p:nvPr>
            <p:ph type="sldNum" sz="quarter" idx="12"/>
          </p:nvPr>
        </p:nvSpPr>
        <p:spPr/>
        <p:txBody>
          <a:bodyPr/>
          <a:lstStyle/>
          <a:p>
            <a:fld id="{13E3B7D2-2C23-477A-B7E5-64419E75BE45}" type="slidenum">
              <a:rPr lang="en-US" smtClean="0"/>
              <a:t>7</a:t>
            </a:fld>
            <a:endParaRPr lang="en-US"/>
          </a:p>
        </p:txBody>
      </p:sp>
    </p:spTree>
    <p:extLst>
      <p:ext uri="{BB962C8B-B14F-4D97-AF65-F5344CB8AC3E}">
        <p14:creationId xmlns:p14="http://schemas.microsoft.com/office/powerpoint/2010/main" val="1159614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7BD45-F7B7-C598-D9CE-FC778C396D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855218-CF13-9B4B-DCFD-FE729A6224B1}"/>
              </a:ext>
            </a:extLst>
          </p:cNvPr>
          <p:cNvSpPr>
            <a:spLocks noGrp="1"/>
          </p:cNvSpPr>
          <p:nvPr>
            <p:ph type="title"/>
          </p:nvPr>
        </p:nvSpPr>
        <p:spPr/>
        <p:txBody>
          <a:bodyPr/>
          <a:lstStyle/>
          <a:p>
            <a:r>
              <a:rPr lang="en-US" dirty="0"/>
              <a:t>Determining Energy Storage Requirements:</a:t>
            </a:r>
            <a:br>
              <a:rPr lang="en-US" dirty="0"/>
            </a:br>
            <a:r>
              <a:rPr lang="en-US" dirty="0"/>
              <a:t>Types of studies (continued)</a:t>
            </a:r>
          </a:p>
        </p:txBody>
      </p:sp>
      <p:sp>
        <p:nvSpPr>
          <p:cNvPr id="3" name="Content Placeholder 2">
            <a:extLst>
              <a:ext uri="{FF2B5EF4-FFF2-40B4-BE49-F238E27FC236}">
                <a16:creationId xmlns:a16="http://schemas.microsoft.com/office/drawing/2014/main" id="{F31BC07A-4E0C-116A-0AA5-5BE0DD41D04F}"/>
              </a:ext>
            </a:extLst>
          </p:cNvPr>
          <p:cNvSpPr>
            <a:spLocks noGrp="1"/>
          </p:cNvSpPr>
          <p:nvPr>
            <p:ph idx="1"/>
          </p:nvPr>
        </p:nvSpPr>
        <p:spPr/>
        <p:txBody>
          <a:bodyPr>
            <a:normAutofit fontScale="85000" lnSpcReduction="10000"/>
          </a:bodyPr>
          <a:lstStyle/>
          <a:p>
            <a:r>
              <a:rPr lang="en-US" dirty="0"/>
              <a:t>Load-leveling study (ESM-F4)</a:t>
            </a:r>
          </a:p>
          <a:p>
            <a:pPr lvl="1"/>
            <a:r>
              <a:rPr lang="en-US" dirty="0"/>
              <a:t>Examines support of sources (such as fuel cells) that are not capable of fast enough dynamic response to achieve power quality requirements.</a:t>
            </a:r>
          </a:p>
          <a:p>
            <a:pPr lvl="1"/>
            <a:r>
              <a:rPr lang="en-US" dirty="0"/>
              <a:t>Examines the benefit of enabling generator sets to operate near their power rating by providing power when the load temporarily exceeds generator set rated power.</a:t>
            </a:r>
          </a:p>
          <a:p>
            <a:pPr lvl="1"/>
            <a:r>
              <a:rPr lang="en-US" dirty="0"/>
              <a:t>Examines compensating for pulsed loads by providing the deviation (either sourcing or sinking) around the average power for the pulsed load.</a:t>
            </a:r>
          </a:p>
          <a:p>
            <a:r>
              <a:rPr lang="en-US" dirty="0"/>
              <a:t>Zonal and compartment survivability analysis (ESM-F5)</a:t>
            </a:r>
          </a:p>
          <a:p>
            <a:pPr lvl="1"/>
            <a:r>
              <a:rPr lang="en-US" dirty="0"/>
              <a:t>Examines sufficiency of energy storage to achieve zonal and compartment survivability</a:t>
            </a:r>
          </a:p>
          <a:p>
            <a:r>
              <a:rPr lang="en-US" dirty="0"/>
              <a:t>Endurance energy calculations (ESM-F5)</a:t>
            </a:r>
          </a:p>
          <a:p>
            <a:pPr lvl="1"/>
            <a:r>
              <a:rPr lang="en-US" dirty="0"/>
              <a:t>Calculated required power and energy of energy storage to achieve a specified endurance requirement.</a:t>
            </a:r>
          </a:p>
          <a:p>
            <a:pPr lvl="1"/>
            <a:r>
              <a:rPr lang="en-US" dirty="0"/>
              <a:t>Based on a variation of the methods in DPC 200-1 for calculation the endurance fuel requirements for a ship.</a:t>
            </a:r>
          </a:p>
          <a:p>
            <a:pPr lvl="1"/>
            <a:endParaRPr lang="en-US" dirty="0"/>
          </a:p>
        </p:txBody>
      </p:sp>
      <p:sp>
        <p:nvSpPr>
          <p:cNvPr id="4" name="Date Placeholder 3">
            <a:extLst>
              <a:ext uri="{FF2B5EF4-FFF2-40B4-BE49-F238E27FC236}">
                <a16:creationId xmlns:a16="http://schemas.microsoft.com/office/drawing/2014/main" id="{F1AF89CA-C8E0-E40E-62CB-46BC5C837747}"/>
              </a:ext>
            </a:extLst>
          </p:cNvPr>
          <p:cNvSpPr>
            <a:spLocks noGrp="1"/>
          </p:cNvSpPr>
          <p:nvPr>
            <p:ph type="dt" sz="half" idx="10"/>
          </p:nvPr>
        </p:nvSpPr>
        <p:spPr/>
        <p:txBody>
          <a:bodyPr/>
          <a:lstStyle/>
          <a:p>
            <a:r>
              <a:rPr lang="en-US"/>
              <a:t>2/2/2026</a:t>
            </a:r>
          </a:p>
        </p:txBody>
      </p:sp>
      <p:sp>
        <p:nvSpPr>
          <p:cNvPr id="5" name="Footer Placeholder 4">
            <a:extLst>
              <a:ext uri="{FF2B5EF4-FFF2-40B4-BE49-F238E27FC236}">
                <a16:creationId xmlns:a16="http://schemas.microsoft.com/office/drawing/2014/main" id="{9E5C5B54-CDC8-92B2-2036-8F831A66F615}"/>
              </a:ext>
            </a:extLst>
          </p:cNvPr>
          <p:cNvSpPr>
            <a:spLocks noGrp="1"/>
          </p:cNvSpPr>
          <p:nvPr>
            <p:ph type="ftr" sz="quarter" idx="11"/>
          </p:nvPr>
        </p:nvSpPr>
        <p:spPr/>
        <p:txBody>
          <a:bodyPr/>
          <a:lstStyle/>
          <a:p>
            <a:r>
              <a:rPr lang="en-US"/>
              <a:t>© 2026 by Norbert Doerry                                                                                  This work is licensed via: CC BY 4.0</a:t>
            </a:r>
          </a:p>
        </p:txBody>
      </p:sp>
      <p:sp>
        <p:nvSpPr>
          <p:cNvPr id="6" name="Slide Number Placeholder 5">
            <a:extLst>
              <a:ext uri="{FF2B5EF4-FFF2-40B4-BE49-F238E27FC236}">
                <a16:creationId xmlns:a16="http://schemas.microsoft.com/office/drawing/2014/main" id="{43743BC4-C9C2-AF52-A94D-3F99EF535ED6}"/>
              </a:ext>
            </a:extLst>
          </p:cNvPr>
          <p:cNvSpPr>
            <a:spLocks noGrp="1"/>
          </p:cNvSpPr>
          <p:nvPr>
            <p:ph type="sldNum" sz="quarter" idx="12"/>
          </p:nvPr>
        </p:nvSpPr>
        <p:spPr/>
        <p:txBody>
          <a:bodyPr/>
          <a:lstStyle/>
          <a:p>
            <a:fld id="{13E3B7D2-2C23-477A-B7E5-64419E75BE45}" type="slidenum">
              <a:rPr lang="en-US" smtClean="0"/>
              <a:t>8</a:t>
            </a:fld>
            <a:endParaRPr lang="en-US"/>
          </a:p>
        </p:txBody>
      </p:sp>
    </p:spTree>
    <p:extLst>
      <p:ext uri="{BB962C8B-B14F-4D97-AF65-F5344CB8AC3E}">
        <p14:creationId xmlns:p14="http://schemas.microsoft.com/office/powerpoint/2010/main" val="3741508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8B6AD-EE79-5D1F-50C6-B24493BBC582}"/>
              </a:ext>
            </a:extLst>
          </p:cNvPr>
          <p:cNvSpPr>
            <a:spLocks noGrp="1"/>
          </p:cNvSpPr>
          <p:nvPr>
            <p:ph type="title"/>
          </p:nvPr>
        </p:nvSpPr>
        <p:spPr/>
        <p:txBody>
          <a:bodyPr/>
          <a:lstStyle/>
          <a:p>
            <a:r>
              <a:rPr lang="en-US" dirty="0"/>
              <a:t>UPS vs fast circuit breaker studies (ESM F-1)</a:t>
            </a:r>
          </a:p>
        </p:txBody>
      </p:sp>
      <p:sp>
        <p:nvSpPr>
          <p:cNvPr id="3" name="Content Placeholder 2">
            <a:extLst>
              <a:ext uri="{FF2B5EF4-FFF2-40B4-BE49-F238E27FC236}">
                <a16:creationId xmlns:a16="http://schemas.microsoft.com/office/drawing/2014/main" id="{CA5158FC-6F45-B079-6EE7-62A469F8F02E}"/>
              </a:ext>
            </a:extLst>
          </p:cNvPr>
          <p:cNvSpPr>
            <a:spLocks noGrp="1"/>
          </p:cNvSpPr>
          <p:nvPr>
            <p:ph idx="1"/>
          </p:nvPr>
        </p:nvSpPr>
        <p:spPr/>
        <p:txBody>
          <a:bodyPr>
            <a:normAutofit fontScale="92500" lnSpcReduction="20000"/>
          </a:bodyPr>
          <a:lstStyle/>
          <a:p>
            <a:r>
              <a:rPr lang="en-US" dirty="0"/>
              <a:t>Study starts with identifying the maximum power disruption that critical loads can endure.</a:t>
            </a:r>
          </a:p>
          <a:p>
            <a:r>
              <a:rPr lang="en-US" dirty="0"/>
              <a:t>Examines economic trade-off with using fast circuit breakers (as compared to traditional circuit breakers) to classify more critical loads as short-term interrupt rather than uninterruptible.</a:t>
            </a:r>
          </a:p>
          <a:p>
            <a:pPr lvl="1"/>
            <a:r>
              <a:rPr lang="en-US" dirty="0"/>
              <a:t>Fast circuit breakers must be applied throughout the system to reduce t1</a:t>
            </a:r>
          </a:p>
          <a:p>
            <a:pPr lvl="1"/>
            <a:r>
              <a:rPr lang="en-US" dirty="0"/>
              <a:t>Uninterruptible loads supplied via an uninterruptible power supply</a:t>
            </a:r>
          </a:p>
          <a:p>
            <a:pPr lvl="1"/>
            <a:r>
              <a:rPr lang="en-US" dirty="0"/>
              <a:t>Compare cost of fast circuit breakers everywhere vs cost of providing UPS for those loads that need it.</a:t>
            </a:r>
          </a:p>
          <a:p>
            <a:r>
              <a:rPr lang="en-US" dirty="0"/>
              <a:t>UPS must be able to provide in-rush current and should have sufficient energy rating to accommodate long term capacity degradation.</a:t>
            </a:r>
          </a:p>
          <a:p>
            <a:r>
              <a:rPr lang="en-US" dirty="0"/>
              <a:t>The cost of periodically replacing UPS energy storage should be accounted for.</a:t>
            </a:r>
          </a:p>
        </p:txBody>
      </p:sp>
      <p:sp>
        <p:nvSpPr>
          <p:cNvPr id="4" name="Date Placeholder 3">
            <a:extLst>
              <a:ext uri="{FF2B5EF4-FFF2-40B4-BE49-F238E27FC236}">
                <a16:creationId xmlns:a16="http://schemas.microsoft.com/office/drawing/2014/main" id="{7AC9BED6-EB11-0E35-48C6-60BDE6DDF86B}"/>
              </a:ext>
            </a:extLst>
          </p:cNvPr>
          <p:cNvSpPr>
            <a:spLocks noGrp="1"/>
          </p:cNvSpPr>
          <p:nvPr>
            <p:ph type="dt" sz="half" idx="10"/>
          </p:nvPr>
        </p:nvSpPr>
        <p:spPr/>
        <p:txBody>
          <a:bodyPr/>
          <a:lstStyle/>
          <a:p>
            <a:r>
              <a:rPr lang="en-US"/>
              <a:t>6/17/2026</a:t>
            </a:r>
            <a:endParaRPr lang="en-US" dirty="0"/>
          </a:p>
        </p:txBody>
      </p:sp>
      <p:sp>
        <p:nvSpPr>
          <p:cNvPr id="5" name="Footer Placeholder 4">
            <a:extLst>
              <a:ext uri="{FF2B5EF4-FFF2-40B4-BE49-F238E27FC236}">
                <a16:creationId xmlns:a16="http://schemas.microsoft.com/office/drawing/2014/main" id="{1D512DD0-6C89-CAA2-6B7D-86626E7EEA41}"/>
              </a:ext>
            </a:extLst>
          </p:cNvPr>
          <p:cNvSpPr>
            <a:spLocks noGrp="1"/>
          </p:cNvSpPr>
          <p:nvPr>
            <p:ph type="ftr" sz="quarter" idx="11"/>
          </p:nvPr>
        </p:nvSpPr>
        <p:spPr/>
        <p:txBody>
          <a:bodyPr/>
          <a:lstStyle/>
          <a:p>
            <a:r>
              <a:rPr lang="en-US"/>
              <a:t>© 2026 by Norbert Doerry                                                                                  This work is licensed via: CC BY 4.0</a:t>
            </a:r>
            <a:endParaRPr lang="en-US" dirty="0"/>
          </a:p>
        </p:txBody>
      </p:sp>
      <p:sp>
        <p:nvSpPr>
          <p:cNvPr id="6" name="Slide Number Placeholder 5">
            <a:extLst>
              <a:ext uri="{FF2B5EF4-FFF2-40B4-BE49-F238E27FC236}">
                <a16:creationId xmlns:a16="http://schemas.microsoft.com/office/drawing/2014/main" id="{1CD7F3EE-734B-6B67-5E65-806A5B79E31D}"/>
              </a:ext>
            </a:extLst>
          </p:cNvPr>
          <p:cNvSpPr>
            <a:spLocks noGrp="1"/>
          </p:cNvSpPr>
          <p:nvPr>
            <p:ph type="sldNum" sz="quarter" idx="12"/>
          </p:nvPr>
        </p:nvSpPr>
        <p:spPr/>
        <p:txBody>
          <a:bodyPr/>
          <a:lstStyle/>
          <a:p>
            <a:fld id="{13E3B7D2-2C23-477A-B7E5-64419E75BE45}" type="slidenum">
              <a:rPr lang="en-US" smtClean="0"/>
              <a:t>9</a:t>
            </a:fld>
            <a:endParaRPr lang="en-US" dirty="0"/>
          </a:p>
        </p:txBody>
      </p:sp>
    </p:spTree>
    <p:extLst>
      <p:ext uri="{BB962C8B-B14F-4D97-AF65-F5344CB8AC3E}">
        <p14:creationId xmlns:p14="http://schemas.microsoft.com/office/powerpoint/2010/main" val="130555484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10529</TotalTime>
  <Words>2153</Words>
  <Application>Microsoft Office PowerPoint</Application>
  <PresentationFormat>Widescreen</PresentationFormat>
  <Paragraphs>225</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Aptos</vt:lpstr>
      <vt:lpstr>Aptos Display</vt:lpstr>
      <vt:lpstr>Arial</vt:lpstr>
      <vt:lpstr>Cambria Math</vt:lpstr>
      <vt:lpstr>Times New Roman</vt:lpstr>
      <vt:lpstr>1_Office Theme</vt:lpstr>
      <vt:lpstr>Energy Storage Capacity Analysis Electric Power Load Analysis (EPLA)  Revision of 20 June 2026</vt:lpstr>
      <vt:lpstr>Essential Questions</vt:lpstr>
      <vt:lpstr>Energy Storage Functions</vt:lpstr>
      <vt:lpstr>Energy Storage Technologies</vt:lpstr>
      <vt:lpstr>Energy storage capacity</vt:lpstr>
      <vt:lpstr>Quasi-steady state analysis</vt:lpstr>
      <vt:lpstr>Determining Energy Storage Requirements: Types of studies</vt:lpstr>
      <vt:lpstr>Determining Energy Storage Requirements: Types of studies (continued)</vt:lpstr>
      <vt:lpstr>UPS vs fast circuit breaker studies (ESM F-1)</vt:lpstr>
      <vt:lpstr>Standby generator start simulations (ESM F-2)</vt:lpstr>
      <vt:lpstr>Reserve power studies (ESM F-2)</vt:lpstr>
      <vt:lpstr>Dark ship start simulation  (ESM F-2 and ESM F-3)</vt:lpstr>
      <vt:lpstr>Load-leveling study (ESM-F4) – Slow dynamic sources</vt:lpstr>
      <vt:lpstr>Load-leveling study (ESM-F4) – Operating near power rating</vt:lpstr>
      <vt:lpstr>Load-leveling study (ESM-F4) – Pulsed load support</vt:lpstr>
      <vt:lpstr>Zonal and compartment survivability analysis (ESM-F5) </vt:lpstr>
      <vt:lpstr>Endurance energy calculations (ESM-F5)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Energy Storage capacity Analysis</dc:title>
  <dc:creator>Norbert Doerry</dc:creator>
  <cp:lastModifiedBy>Norbert Doerry</cp:lastModifiedBy>
  <cp:revision>181</cp:revision>
  <dcterms:created xsi:type="dcterms:W3CDTF">2025-04-03T12:58:23Z</dcterms:created>
  <dcterms:modified xsi:type="dcterms:W3CDTF">2026-06-20T14:19:49Z</dcterms:modified>
</cp:coreProperties>
</file>